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57" r:id="rId5"/>
    <p:sldId id="283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85" r:id="rId22"/>
    <p:sldId id="275" r:id="rId23"/>
    <p:sldId id="277" r:id="rId24"/>
    <p:sldId id="278" r:id="rId25"/>
    <p:sldId id="279" r:id="rId26"/>
    <p:sldId id="281" r:id="rId27"/>
    <p:sldId id="282" r:id="rId28"/>
    <p:sldId id="280" r:id="rId29"/>
    <p:sldId id="286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felhasználó" initials="W" lastIdx="1" clrIdx="0">
    <p:extLst>
      <p:ext uri="{19B8F6BF-5375-455C-9EA6-DF929625EA0E}">
        <p15:presenceInfo xmlns:p15="http://schemas.microsoft.com/office/powerpoint/2012/main" userId="3d7602067f9938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3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8T20:27:35.43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313C1-9A5F-4A77-B7CE-C9DBB554434C}" type="doc">
      <dgm:prSet loTypeId="urn:microsoft.com/office/officeart/2005/8/layout/process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0CA8595-6D14-406C-8DFD-3C76A8E5B167}">
      <dgm:prSet phldrT="[Szöveg]" custT="1"/>
      <dgm:spPr/>
      <dgm:t>
        <a:bodyPr/>
        <a:lstStyle/>
        <a:p>
          <a:pPr algn="ctr"/>
          <a:endParaRPr lang="hu-HU" sz="1400" dirty="0"/>
        </a:p>
      </dgm:t>
    </dgm:pt>
    <dgm:pt modelId="{0ADBEB83-B4EC-4779-B5E5-2343148DCC16}" type="parTrans" cxnId="{AA6E7B73-A249-4618-A3A1-1C3CA300DC09}">
      <dgm:prSet/>
      <dgm:spPr/>
      <dgm:t>
        <a:bodyPr/>
        <a:lstStyle/>
        <a:p>
          <a:endParaRPr lang="hu-HU"/>
        </a:p>
      </dgm:t>
    </dgm:pt>
    <dgm:pt modelId="{F9502AA8-848A-43A3-AFA2-864DEA3BFCE3}" type="sibTrans" cxnId="{AA6E7B73-A249-4618-A3A1-1C3CA300DC09}">
      <dgm:prSet/>
      <dgm:spPr/>
      <dgm:t>
        <a:bodyPr/>
        <a:lstStyle/>
        <a:p>
          <a:endParaRPr lang="hu-HU"/>
        </a:p>
      </dgm:t>
    </dgm:pt>
    <dgm:pt modelId="{E7887AE1-D8B0-445C-BCEA-66A830D21E5D}">
      <dgm:prSet phldrT="[Szöveg]"/>
      <dgm:spPr/>
      <dgm:t>
        <a:bodyPr/>
        <a:lstStyle/>
        <a:p>
          <a:r>
            <a:rPr lang="hu-HU" dirty="0" smtClean="0"/>
            <a:t>Alvásvizsgálat – </a:t>
          </a:r>
          <a:r>
            <a:rPr lang="hu-HU" dirty="0" err="1" smtClean="0"/>
            <a:t>rPG</a:t>
          </a:r>
          <a:r>
            <a:rPr lang="hu-HU" dirty="0" smtClean="0"/>
            <a:t>/PSG</a:t>
          </a:r>
          <a:endParaRPr lang="hu-HU" dirty="0"/>
        </a:p>
      </dgm:t>
    </dgm:pt>
    <dgm:pt modelId="{99B4F99A-5148-4CC4-850A-48EC4A1192C4}" type="parTrans" cxnId="{9CB35C7B-F621-4FB5-8E28-107479D60115}">
      <dgm:prSet/>
      <dgm:spPr/>
      <dgm:t>
        <a:bodyPr/>
        <a:lstStyle/>
        <a:p>
          <a:endParaRPr lang="hu-HU"/>
        </a:p>
      </dgm:t>
    </dgm:pt>
    <dgm:pt modelId="{F35542A8-A05A-4D61-A161-DA27441A11B3}" type="sibTrans" cxnId="{9CB35C7B-F621-4FB5-8E28-107479D60115}">
      <dgm:prSet/>
      <dgm:spPr/>
      <dgm:t>
        <a:bodyPr/>
        <a:lstStyle/>
        <a:p>
          <a:endParaRPr lang="hu-HU"/>
        </a:p>
      </dgm:t>
    </dgm:pt>
    <dgm:pt modelId="{F086DDAE-EC28-4F48-962D-54D6C58F150E}">
      <dgm:prSet phldrT="[Szöveg]"/>
      <dgm:spPr/>
      <dgm:t>
        <a:bodyPr/>
        <a:lstStyle/>
        <a:p>
          <a:r>
            <a:rPr lang="hu-HU" dirty="0" smtClean="0"/>
            <a:t>AHI/RERA</a:t>
          </a:r>
          <a:endParaRPr lang="hu-HU" dirty="0"/>
        </a:p>
      </dgm:t>
    </dgm:pt>
    <dgm:pt modelId="{B9E99CBC-EDF5-416F-9AAA-0C34FFDEC81B}" type="parTrans" cxnId="{EFA72DA8-A771-4387-A500-975E23BFD1AF}">
      <dgm:prSet/>
      <dgm:spPr/>
      <dgm:t>
        <a:bodyPr/>
        <a:lstStyle/>
        <a:p>
          <a:endParaRPr lang="hu-HU"/>
        </a:p>
      </dgm:t>
    </dgm:pt>
    <dgm:pt modelId="{A5A5009D-AFDC-4BC1-AD3C-236CC90E7D7D}" type="sibTrans" cxnId="{EFA72DA8-A771-4387-A500-975E23BFD1AF}">
      <dgm:prSet/>
      <dgm:spPr/>
      <dgm:t>
        <a:bodyPr/>
        <a:lstStyle/>
        <a:p>
          <a:endParaRPr lang="hu-HU"/>
        </a:p>
      </dgm:t>
    </dgm:pt>
    <dgm:pt modelId="{2844343A-7F6C-4655-8B14-FC880157461C}">
      <dgm:prSet phldrT="[Szöveg]"/>
      <dgm:spPr/>
      <dgm:t>
        <a:bodyPr/>
        <a:lstStyle/>
        <a:p>
          <a:r>
            <a:rPr lang="hu-HU" dirty="0" smtClean="0"/>
            <a:t>CPAP TITRÁLÁS</a:t>
          </a:r>
          <a:endParaRPr lang="hu-HU" dirty="0"/>
        </a:p>
      </dgm:t>
    </dgm:pt>
    <dgm:pt modelId="{E851931A-92CF-4C47-83DF-E0DFD7D09AB9}" type="parTrans" cxnId="{71FE4E0D-FA7D-4A68-ADD6-8B3AD621AD5E}">
      <dgm:prSet/>
      <dgm:spPr/>
      <dgm:t>
        <a:bodyPr/>
        <a:lstStyle/>
        <a:p>
          <a:endParaRPr lang="hu-HU"/>
        </a:p>
      </dgm:t>
    </dgm:pt>
    <dgm:pt modelId="{A5252F0D-1754-4490-B8A4-4E80B0855D5C}" type="sibTrans" cxnId="{71FE4E0D-FA7D-4A68-ADD6-8B3AD621AD5E}">
      <dgm:prSet/>
      <dgm:spPr/>
      <dgm:t>
        <a:bodyPr/>
        <a:lstStyle/>
        <a:p>
          <a:endParaRPr lang="hu-HU"/>
        </a:p>
      </dgm:t>
    </dgm:pt>
    <dgm:pt modelId="{A3F579D4-335F-4B93-B1A0-647CD96C5C92}">
      <dgm:prSet phldrT="[Szöveg]"/>
      <dgm:spPr/>
      <dgm:t>
        <a:bodyPr/>
        <a:lstStyle/>
        <a:p>
          <a:pPr algn="ctr"/>
          <a:r>
            <a:rPr lang="hu-HU" dirty="0" smtClean="0"/>
            <a:t>PAP, CPAP</a:t>
          </a:r>
          <a:endParaRPr lang="hu-HU" dirty="0"/>
        </a:p>
      </dgm:t>
    </dgm:pt>
    <dgm:pt modelId="{DF7DE33E-3C01-403D-AEE3-31EBD478A654}" type="parTrans" cxnId="{DC8528F1-77D0-4DA4-9B0E-D46BF0736661}">
      <dgm:prSet/>
      <dgm:spPr/>
      <dgm:t>
        <a:bodyPr/>
        <a:lstStyle/>
        <a:p>
          <a:endParaRPr lang="hu-HU"/>
        </a:p>
      </dgm:t>
    </dgm:pt>
    <dgm:pt modelId="{71C5072B-8413-4C5F-B0AE-F24B1FAA605D}" type="sibTrans" cxnId="{DC8528F1-77D0-4DA4-9B0E-D46BF0736661}">
      <dgm:prSet/>
      <dgm:spPr/>
      <dgm:t>
        <a:bodyPr/>
        <a:lstStyle/>
        <a:p>
          <a:endParaRPr lang="hu-HU"/>
        </a:p>
      </dgm:t>
    </dgm:pt>
    <dgm:pt modelId="{CBAEBD1B-1CA7-4376-B0FB-385A35314D19}">
      <dgm:prSet phldrT="[Szöveg]"/>
      <dgm:spPr/>
      <dgm:t>
        <a:bodyPr/>
        <a:lstStyle/>
        <a:p>
          <a:pPr algn="l"/>
          <a:endParaRPr lang="hu-HU"/>
        </a:p>
      </dgm:t>
    </dgm:pt>
    <dgm:pt modelId="{2F528BAB-D7F5-4182-8E40-407180188527}" type="parTrans" cxnId="{BF501760-10DB-4502-9AC8-F818DB53DE2E}">
      <dgm:prSet/>
      <dgm:spPr/>
      <dgm:t>
        <a:bodyPr/>
        <a:lstStyle/>
        <a:p>
          <a:endParaRPr lang="hu-HU"/>
        </a:p>
      </dgm:t>
    </dgm:pt>
    <dgm:pt modelId="{83C777AC-6BE7-4FC6-B4E2-7FD678EDA1D9}" type="sibTrans" cxnId="{BF501760-10DB-4502-9AC8-F818DB53DE2E}">
      <dgm:prSet/>
      <dgm:spPr/>
      <dgm:t>
        <a:bodyPr/>
        <a:lstStyle/>
        <a:p>
          <a:endParaRPr lang="hu-HU"/>
        </a:p>
      </dgm:t>
    </dgm:pt>
    <dgm:pt modelId="{93DDC29D-D6AF-46B9-B1EC-0ACB2CAE5D64}">
      <dgm:prSet phldrT="[Szöveg]" custT="1"/>
      <dgm:spPr/>
      <dgm:t>
        <a:bodyPr/>
        <a:lstStyle/>
        <a:p>
          <a:pPr algn="ctr"/>
          <a:r>
            <a:rPr lang="hu-HU" sz="1400" dirty="0" smtClean="0"/>
            <a:t>Fáradékonyság, fokozott nappali álmosság, kimerültség, fulladásra való ébredés, hálótárs által tanúsított légzésleállás, erős horkolás, </a:t>
          </a:r>
          <a:r>
            <a:rPr lang="hu-HU" sz="1400" dirty="0" err="1" smtClean="0"/>
            <a:t>hypertónia</a:t>
          </a:r>
          <a:r>
            <a:rPr lang="hu-HU" sz="1400" dirty="0" smtClean="0"/>
            <a:t>, PF, ISZB, </a:t>
          </a:r>
          <a:r>
            <a:rPr lang="hu-HU" sz="1400" dirty="0" err="1" smtClean="0"/>
            <a:t>Cardiomiopatia</a:t>
          </a:r>
          <a:r>
            <a:rPr lang="hu-HU" sz="1400" dirty="0" smtClean="0"/>
            <a:t>, Stroke, DMII,  </a:t>
          </a:r>
          <a:endParaRPr lang="hu-HU" sz="1400" dirty="0"/>
        </a:p>
      </dgm:t>
    </dgm:pt>
    <dgm:pt modelId="{9A9ED72D-09C0-4718-8AED-BB1755EB3280}" type="sibTrans" cxnId="{96A3828F-E6A7-43E5-A70F-7BF113721260}">
      <dgm:prSet/>
      <dgm:spPr/>
      <dgm:t>
        <a:bodyPr/>
        <a:lstStyle/>
        <a:p>
          <a:endParaRPr lang="hu-HU"/>
        </a:p>
      </dgm:t>
    </dgm:pt>
    <dgm:pt modelId="{4315DABB-637B-4ADB-B8E0-E6BFBDA99456}" type="parTrans" cxnId="{96A3828F-E6A7-43E5-A70F-7BF113721260}">
      <dgm:prSet/>
      <dgm:spPr/>
      <dgm:t>
        <a:bodyPr/>
        <a:lstStyle/>
        <a:p>
          <a:endParaRPr lang="hu-HU"/>
        </a:p>
      </dgm:t>
    </dgm:pt>
    <dgm:pt modelId="{44FF65F8-ED8F-4542-BB4D-787FE99E1A23}">
      <dgm:prSet phldrT="[Szöveg]"/>
      <dgm:spPr/>
      <dgm:t>
        <a:bodyPr/>
        <a:lstStyle/>
        <a:p>
          <a:r>
            <a:rPr lang="hu-HU" dirty="0" smtClean="0"/>
            <a:t>OSA jelei/tünetei</a:t>
          </a:r>
          <a:endParaRPr lang="hu-HU" dirty="0"/>
        </a:p>
      </dgm:t>
    </dgm:pt>
    <dgm:pt modelId="{F5110AB2-588C-4167-A819-86D8527D4DCA}" type="sibTrans" cxnId="{94F76394-783C-4B5A-AEE7-A5CB2BF5FFE1}">
      <dgm:prSet/>
      <dgm:spPr/>
      <dgm:t>
        <a:bodyPr/>
        <a:lstStyle/>
        <a:p>
          <a:endParaRPr lang="hu-HU"/>
        </a:p>
      </dgm:t>
    </dgm:pt>
    <dgm:pt modelId="{D9689C6C-34FA-4DBA-A2AD-F918F39F1257}" type="parTrans" cxnId="{94F76394-783C-4B5A-AEE7-A5CB2BF5FFE1}">
      <dgm:prSet/>
      <dgm:spPr/>
      <dgm:t>
        <a:bodyPr/>
        <a:lstStyle/>
        <a:p>
          <a:endParaRPr lang="hu-HU"/>
        </a:p>
      </dgm:t>
    </dgm:pt>
    <dgm:pt modelId="{7EAE5E7C-5252-4768-BAE6-7C495AD9BB41}" type="pres">
      <dgm:prSet presAssocID="{1C4313C1-9A5F-4A77-B7CE-C9DBB554434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E1A1C0F-2C25-4F83-8241-D90434EEED39}" type="pres">
      <dgm:prSet presAssocID="{2844343A-7F6C-4655-8B14-FC880157461C}" presName="boxAndChildren" presStyleCnt="0"/>
      <dgm:spPr/>
    </dgm:pt>
    <dgm:pt modelId="{0377C695-7F4C-415B-AB51-A47BDA47E85E}" type="pres">
      <dgm:prSet presAssocID="{2844343A-7F6C-4655-8B14-FC880157461C}" presName="parentTextBox" presStyleLbl="node1" presStyleIdx="0" presStyleCnt="3"/>
      <dgm:spPr/>
      <dgm:t>
        <a:bodyPr/>
        <a:lstStyle/>
        <a:p>
          <a:endParaRPr lang="hu-HU"/>
        </a:p>
      </dgm:t>
    </dgm:pt>
    <dgm:pt modelId="{007272C4-80C8-4DD0-A81C-E51A74A7F514}" type="pres">
      <dgm:prSet presAssocID="{2844343A-7F6C-4655-8B14-FC880157461C}" presName="entireBox" presStyleLbl="node1" presStyleIdx="0" presStyleCnt="3"/>
      <dgm:spPr/>
      <dgm:t>
        <a:bodyPr/>
        <a:lstStyle/>
        <a:p>
          <a:endParaRPr lang="hu-HU"/>
        </a:p>
      </dgm:t>
    </dgm:pt>
    <dgm:pt modelId="{8B744A36-E464-4E5A-8897-01B7E27BF9FE}" type="pres">
      <dgm:prSet presAssocID="{2844343A-7F6C-4655-8B14-FC880157461C}" presName="descendantBox" presStyleCnt="0"/>
      <dgm:spPr/>
    </dgm:pt>
    <dgm:pt modelId="{AC7DC06D-E125-4085-85D3-4B8BD876F957}" type="pres">
      <dgm:prSet presAssocID="{A3F579D4-335F-4B93-B1A0-647CD96C5C9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7CA972-755D-410B-A4E6-14DD996B9874}" type="pres">
      <dgm:prSet presAssocID="{F35542A8-A05A-4D61-A161-DA27441A11B3}" presName="sp" presStyleCnt="0"/>
      <dgm:spPr/>
    </dgm:pt>
    <dgm:pt modelId="{7C1C4F21-A8AD-4F04-92B2-7A0C4A10B2B5}" type="pres">
      <dgm:prSet presAssocID="{E7887AE1-D8B0-445C-BCEA-66A830D21E5D}" presName="arrowAndChildren" presStyleCnt="0"/>
      <dgm:spPr/>
    </dgm:pt>
    <dgm:pt modelId="{73E4BA7E-F308-4B20-9C58-7CE3325FC2B3}" type="pres">
      <dgm:prSet presAssocID="{E7887AE1-D8B0-445C-BCEA-66A830D21E5D}" presName="parentTextArrow" presStyleLbl="node1" presStyleIdx="0" presStyleCnt="3"/>
      <dgm:spPr/>
      <dgm:t>
        <a:bodyPr/>
        <a:lstStyle/>
        <a:p>
          <a:endParaRPr lang="hu-HU"/>
        </a:p>
      </dgm:t>
    </dgm:pt>
    <dgm:pt modelId="{1FE6F764-3C41-4E8F-A292-F0D3E91BF75B}" type="pres">
      <dgm:prSet presAssocID="{E7887AE1-D8B0-445C-BCEA-66A830D21E5D}" presName="arrow" presStyleLbl="node1" presStyleIdx="1" presStyleCnt="3" custLinFactNeighborX="-57"/>
      <dgm:spPr/>
      <dgm:t>
        <a:bodyPr/>
        <a:lstStyle/>
        <a:p>
          <a:endParaRPr lang="hu-HU"/>
        </a:p>
      </dgm:t>
    </dgm:pt>
    <dgm:pt modelId="{FA8EDDF9-81D8-4F99-AB25-E2EB1BD05C56}" type="pres">
      <dgm:prSet presAssocID="{E7887AE1-D8B0-445C-BCEA-66A830D21E5D}" presName="descendantArrow" presStyleCnt="0"/>
      <dgm:spPr/>
    </dgm:pt>
    <dgm:pt modelId="{7296CE42-365E-4DAB-98A2-2847C29AB4EA}" type="pres">
      <dgm:prSet presAssocID="{F086DDAE-EC28-4F48-962D-54D6C58F150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24DFA7-48C3-48D6-A9D3-F6324AC6037D}" type="pres">
      <dgm:prSet presAssocID="{F5110AB2-588C-4167-A819-86D8527D4DCA}" presName="sp" presStyleCnt="0"/>
      <dgm:spPr/>
    </dgm:pt>
    <dgm:pt modelId="{D0DDA3D9-5304-4741-86F5-6F9B36B76CF1}" type="pres">
      <dgm:prSet presAssocID="{44FF65F8-ED8F-4542-BB4D-787FE99E1A23}" presName="arrowAndChildren" presStyleCnt="0"/>
      <dgm:spPr/>
    </dgm:pt>
    <dgm:pt modelId="{134728A8-EF23-4408-924F-67CE824794EB}" type="pres">
      <dgm:prSet presAssocID="{44FF65F8-ED8F-4542-BB4D-787FE99E1A23}" presName="parentTextArrow" presStyleLbl="node1" presStyleIdx="1" presStyleCnt="3"/>
      <dgm:spPr/>
      <dgm:t>
        <a:bodyPr/>
        <a:lstStyle/>
        <a:p>
          <a:endParaRPr lang="hu-HU"/>
        </a:p>
      </dgm:t>
    </dgm:pt>
    <dgm:pt modelId="{999D0B95-6A11-45E7-8A00-E2009FBBE9D3}" type="pres">
      <dgm:prSet presAssocID="{44FF65F8-ED8F-4542-BB4D-787FE99E1A23}" presName="arrow" presStyleLbl="node1" presStyleIdx="2" presStyleCnt="3"/>
      <dgm:spPr/>
      <dgm:t>
        <a:bodyPr/>
        <a:lstStyle/>
        <a:p>
          <a:endParaRPr lang="hu-HU"/>
        </a:p>
      </dgm:t>
    </dgm:pt>
    <dgm:pt modelId="{E8774923-A713-4E0C-9D20-C273231AF578}" type="pres">
      <dgm:prSet presAssocID="{44FF65F8-ED8F-4542-BB4D-787FE99E1A23}" presName="descendantArrow" presStyleCnt="0"/>
      <dgm:spPr/>
    </dgm:pt>
    <dgm:pt modelId="{370F33DA-A10E-49A9-8340-E6052C75F930}" type="pres">
      <dgm:prSet presAssocID="{93DDC29D-D6AF-46B9-B1EC-0ACB2CAE5D64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F501760-10DB-4502-9AC8-F818DB53DE2E}" srcId="{A3F579D4-335F-4B93-B1A0-647CD96C5C92}" destId="{CBAEBD1B-1CA7-4376-B0FB-385A35314D19}" srcOrd="0" destOrd="0" parTransId="{2F528BAB-D7F5-4182-8E40-407180188527}" sibTransId="{83C777AC-6BE7-4FC6-B4E2-7FD678EDA1D9}"/>
    <dgm:cxn modelId="{DC8528F1-77D0-4DA4-9B0E-D46BF0736661}" srcId="{2844343A-7F6C-4655-8B14-FC880157461C}" destId="{A3F579D4-335F-4B93-B1A0-647CD96C5C92}" srcOrd="0" destOrd="0" parTransId="{DF7DE33E-3C01-403D-AEE3-31EBD478A654}" sibTransId="{71C5072B-8413-4C5F-B0AE-F24B1FAA605D}"/>
    <dgm:cxn modelId="{9CB35C7B-F621-4FB5-8E28-107479D60115}" srcId="{1C4313C1-9A5F-4A77-B7CE-C9DBB554434C}" destId="{E7887AE1-D8B0-445C-BCEA-66A830D21E5D}" srcOrd="1" destOrd="0" parTransId="{99B4F99A-5148-4CC4-850A-48EC4A1192C4}" sibTransId="{F35542A8-A05A-4D61-A161-DA27441A11B3}"/>
    <dgm:cxn modelId="{A7F607CD-811D-40DD-82E1-AD8535F3C27E}" type="presOf" srcId="{F086DDAE-EC28-4F48-962D-54D6C58F150E}" destId="{7296CE42-365E-4DAB-98A2-2847C29AB4EA}" srcOrd="0" destOrd="0" presId="urn:microsoft.com/office/officeart/2005/8/layout/process4"/>
    <dgm:cxn modelId="{94F76394-783C-4B5A-AEE7-A5CB2BF5FFE1}" srcId="{1C4313C1-9A5F-4A77-B7CE-C9DBB554434C}" destId="{44FF65F8-ED8F-4542-BB4D-787FE99E1A23}" srcOrd="0" destOrd="0" parTransId="{D9689C6C-34FA-4DBA-A2AD-F918F39F1257}" sibTransId="{F5110AB2-588C-4167-A819-86D8527D4DCA}"/>
    <dgm:cxn modelId="{71FE4E0D-FA7D-4A68-ADD6-8B3AD621AD5E}" srcId="{1C4313C1-9A5F-4A77-B7CE-C9DBB554434C}" destId="{2844343A-7F6C-4655-8B14-FC880157461C}" srcOrd="2" destOrd="0" parTransId="{E851931A-92CF-4C47-83DF-E0DFD7D09AB9}" sibTransId="{A5252F0D-1754-4490-B8A4-4E80B0855D5C}"/>
    <dgm:cxn modelId="{EEB38128-2626-42C2-90FD-6C945F565A83}" type="presOf" srcId="{1C4313C1-9A5F-4A77-B7CE-C9DBB554434C}" destId="{7EAE5E7C-5252-4768-BAE6-7C495AD9BB41}" srcOrd="0" destOrd="0" presId="urn:microsoft.com/office/officeart/2005/8/layout/process4"/>
    <dgm:cxn modelId="{883FF3B4-B53E-486F-B9F9-AAF2D2E01EF2}" type="presOf" srcId="{93DDC29D-D6AF-46B9-B1EC-0ACB2CAE5D64}" destId="{370F33DA-A10E-49A9-8340-E6052C75F930}" srcOrd="0" destOrd="0" presId="urn:microsoft.com/office/officeart/2005/8/layout/process4"/>
    <dgm:cxn modelId="{F05DEE97-99CA-4D8B-8FC0-1CB02B115EF2}" type="presOf" srcId="{44FF65F8-ED8F-4542-BB4D-787FE99E1A23}" destId="{999D0B95-6A11-45E7-8A00-E2009FBBE9D3}" srcOrd="1" destOrd="0" presId="urn:microsoft.com/office/officeart/2005/8/layout/process4"/>
    <dgm:cxn modelId="{5C1259DB-1C26-454C-8450-D3BDF7BB4DBE}" type="presOf" srcId="{E7887AE1-D8B0-445C-BCEA-66A830D21E5D}" destId="{73E4BA7E-F308-4B20-9C58-7CE3325FC2B3}" srcOrd="0" destOrd="0" presId="urn:microsoft.com/office/officeart/2005/8/layout/process4"/>
    <dgm:cxn modelId="{96A3828F-E6A7-43E5-A70F-7BF113721260}" srcId="{44FF65F8-ED8F-4542-BB4D-787FE99E1A23}" destId="{93DDC29D-D6AF-46B9-B1EC-0ACB2CAE5D64}" srcOrd="0" destOrd="0" parTransId="{4315DABB-637B-4ADB-B8E0-E6BFBDA99456}" sibTransId="{9A9ED72D-09C0-4718-8AED-BB1755EB3280}"/>
    <dgm:cxn modelId="{AA6E7B73-A249-4618-A3A1-1C3CA300DC09}" srcId="{93DDC29D-D6AF-46B9-B1EC-0ACB2CAE5D64}" destId="{80CA8595-6D14-406C-8DFD-3C76A8E5B167}" srcOrd="0" destOrd="0" parTransId="{0ADBEB83-B4EC-4779-B5E5-2343148DCC16}" sibTransId="{F9502AA8-848A-43A3-AFA2-864DEA3BFCE3}"/>
    <dgm:cxn modelId="{C4EFB6E4-7B76-4A60-8ED7-E7D012654EEC}" type="presOf" srcId="{44FF65F8-ED8F-4542-BB4D-787FE99E1A23}" destId="{134728A8-EF23-4408-924F-67CE824794EB}" srcOrd="0" destOrd="0" presId="urn:microsoft.com/office/officeart/2005/8/layout/process4"/>
    <dgm:cxn modelId="{5414871F-EC20-4597-9473-4A50E8BCBAF0}" type="presOf" srcId="{CBAEBD1B-1CA7-4376-B0FB-385A35314D19}" destId="{AC7DC06D-E125-4085-85D3-4B8BD876F957}" srcOrd="0" destOrd="1" presId="urn:microsoft.com/office/officeart/2005/8/layout/process4"/>
    <dgm:cxn modelId="{A9F149B3-5185-41C4-B62B-A6C924E483C4}" type="presOf" srcId="{2844343A-7F6C-4655-8B14-FC880157461C}" destId="{007272C4-80C8-4DD0-A81C-E51A74A7F514}" srcOrd="1" destOrd="0" presId="urn:microsoft.com/office/officeart/2005/8/layout/process4"/>
    <dgm:cxn modelId="{767AE227-9AD8-4002-91DF-507A31472147}" type="presOf" srcId="{E7887AE1-D8B0-445C-BCEA-66A830D21E5D}" destId="{1FE6F764-3C41-4E8F-A292-F0D3E91BF75B}" srcOrd="1" destOrd="0" presId="urn:microsoft.com/office/officeart/2005/8/layout/process4"/>
    <dgm:cxn modelId="{DAE4B647-704B-4844-A3A1-40C71CE7406B}" type="presOf" srcId="{A3F579D4-335F-4B93-B1A0-647CD96C5C92}" destId="{AC7DC06D-E125-4085-85D3-4B8BD876F957}" srcOrd="0" destOrd="0" presId="urn:microsoft.com/office/officeart/2005/8/layout/process4"/>
    <dgm:cxn modelId="{02E8FB3A-2ADB-4418-AE9E-1414E29E2964}" type="presOf" srcId="{2844343A-7F6C-4655-8B14-FC880157461C}" destId="{0377C695-7F4C-415B-AB51-A47BDA47E85E}" srcOrd="0" destOrd="0" presId="urn:microsoft.com/office/officeart/2005/8/layout/process4"/>
    <dgm:cxn modelId="{EFA72DA8-A771-4387-A500-975E23BFD1AF}" srcId="{E7887AE1-D8B0-445C-BCEA-66A830D21E5D}" destId="{F086DDAE-EC28-4F48-962D-54D6C58F150E}" srcOrd="0" destOrd="0" parTransId="{B9E99CBC-EDF5-416F-9AAA-0C34FFDEC81B}" sibTransId="{A5A5009D-AFDC-4BC1-AD3C-236CC90E7D7D}"/>
    <dgm:cxn modelId="{9EF5E22C-3510-4A8F-8BF1-CA506C0B8852}" type="presOf" srcId="{80CA8595-6D14-406C-8DFD-3C76A8E5B167}" destId="{370F33DA-A10E-49A9-8340-E6052C75F930}" srcOrd="0" destOrd="1" presId="urn:microsoft.com/office/officeart/2005/8/layout/process4"/>
    <dgm:cxn modelId="{6A11B51F-7FBB-4625-B170-8602425D5F7A}" type="presParOf" srcId="{7EAE5E7C-5252-4768-BAE6-7C495AD9BB41}" destId="{DE1A1C0F-2C25-4F83-8241-D90434EEED39}" srcOrd="0" destOrd="0" presId="urn:microsoft.com/office/officeart/2005/8/layout/process4"/>
    <dgm:cxn modelId="{55DDFFF7-90FE-4E04-87F4-6AC423AEC842}" type="presParOf" srcId="{DE1A1C0F-2C25-4F83-8241-D90434EEED39}" destId="{0377C695-7F4C-415B-AB51-A47BDA47E85E}" srcOrd="0" destOrd="0" presId="urn:microsoft.com/office/officeart/2005/8/layout/process4"/>
    <dgm:cxn modelId="{5F9665BB-4B41-4CDC-AAAC-8B41405BCB19}" type="presParOf" srcId="{DE1A1C0F-2C25-4F83-8241-D90434EEED39}" destId="{007272C4-80C8-4DD0-A81C-E51A74A7F514}" srcOrd="1" destOrd="0" presId="urn:microsoft.com/office/officeart/2005/8/layout/process4"/>
    <dgm:cxn modelId="{72924ED5-915E-41B7-B35C-E30DFBAB0086}" type="presParOf" srcId="{DE1A1C0F-2C25-4F83-8241-D90434EEED39}" destId="{8B744A36-E464-4E5A-8897-01B7E27BF9FE}" srcOrd="2" destOrd="0" presId="urn:microsoft.com/office/officeart/2005/8/layout/process4"/>
    <dgm:cxn modelId="{E10C9527-906B-4098-A65D-326A639BEED8}" type="presParOf" srcId="{8B744A36-E464-4E5A-8897-01B7E27BF9FE}" destId="{AC7DC06D-E125-4085-85D3-4B8BD876F957}" srcOrd="0" destOrd="0" presId="urn:microsoft.com/office/officeart/2005/8/layout/process4"/>
    <dgm:cxn modelId="{0D11A555-82AD-4C2F-83CD-590BCC2640CA}" type="presParOf" srcId="{7EAE5E7C-5252-4768-BAE6-7C495AD9BB41}" destId="{4C7CA972-755D-410B-A4E6-14DD996B9874}" srcOrd="1" destOrd="0" presId="urn:microsoft.com/office/officeart/2005/8/layout/process4"/>
    <dgm:cxn modelId="{36A2A9D5-27DD-4D66-8CE6-411CCAF31A51}" type="presParOf" srcId="{7EAE5E7C-5252-4768-BAE6-7C495AD9BB41}" destId="{7C1C4F21-A8AD-4F04-92B2-7A0C4A10B2B5}" srcOrd="2" destOrd="0" presId="urn:microsoft.com/office/officeart/2005/8/layout/process4"/>
    <dgm:cxn modelId="{3CDE4472-41D4-4B92-8806-7DA0AFA4ECB3}" type="presParOf" srcId="{7C1C4F21-A8AD-4F04-92B2-7A0C4A10B2B5}" destId="{73E4BA7E-F308-4B20-9C58-7CE3325FC2B3}" srcOrd="0" destOrd="0" presId="urn:microsoft.com/office/officeart/2005/8/layout/process4"/>
    <dgm:cxn modelId="{75220040-E2EA-4C5E-8E44-4D4DCC86C7CC}" type="presParOf" srcId="{7C1C4F21-A8AD-4F04-92B2-7A0C4A10B2B5}" destId="{1FE6F764-3C41-4E8F-A292-F0D3E91BF75B}" srcOrd="1" destOrd="0" presId="urn:microsoft.com/office/officeart/2005/8/layout/process4"/>
    <dgm:cxn modelId="{0B25BFD3-512D-4A10-B564-1D5BD201118D}" type="presParOf" srcId="{7C1C4F21-A8AD-4F04-92B2-7A0C4A10B2B5}" destId="{FA8EDDF9-81D8-4F99-AB25-E2EB1BD05C56}" srcOrd="2" destOrd="0" presId="urn:microsoft.com/office/officeart/2005/8/layout/process4"/>
    <dgm:cxn modelId="{80C02FE0-F957-47A2-813C-87323A707001}" type="presParOf" srcId="{FA8EDDF9-81D8-4F99-AB25-E2EB1BD05C56}" destId="{7296CE42-365E-4DAB-98A2-2847C29AB4EA}" srcOrd="0" destOrd="0" presId="urn:microsoft.com/office/officeart/2005/8/layout/process4"/>
    <dgm:cxn modelId="{A59EDFDE-0324-453D-8D5F-22397DA6C5D4}" type="presParOf" srcId="{7EAE5E7C-5252-4768-BAE6-7C495AD9BB41}" destId="{3D24DFA7-48C3-48D6-A9D3-F6324AC6037D}" srcOrd="3" destOrd="0" presId="urn:microsoft.com/office/officeart/2005/8/layout/process4"/>
    <dgm:cxn modelId="{8857CB26-CCA6-4901-83CE-740B779A81E2}" type="presParOf" srcId="{7EAE5E7C-5252-4768-BAE6-7C495AD9BB41}" destId="{D0DDA3D9-5304-4741-86F5-6F9B36B76CF1}" srcOrd="4" destOrd="0" presId="urn:microsoft.com/office/officeart/2005/8/layout/process4"/>
    <dgm:cxn modelId="{A3BE0FF4-A7C9-4BDA-A631-1521892FA4D7}" type="presParOf" srcId="{D0DDA3D9-5304-4741-86F5-6F9B36B76CF1}" destId="{134728A8-EF23-4408-924F-67CE824794EB}" srcOrd="0" destOrd="0" presId="urn:microsoft.com/office/officeart/2005/8/layout/process4"/>
    <dgm:cxn modelId="{DA0796C7-4E9B-4755-95B4-5C98C1005E10}" type="presParOf" srcId="{D0DDA3D9-5304-4741-86F5-6F9B36B76CF1}" destId="{999D0B95-6A11-45E7-8A00-E2009FBBE9D3}" srcOrd="1" destOrd="0" presId="urn:microsoft.com/office/officeart/2005/8/layout/process4"/>
    <dgm:cxn modelId="{25B184F0-DA51-4B49-9C73-30681FECBDB2}" type="presParOf" srcId="{D0DDA3D9-5304-4741-86F5-6F9B36B76CF1}" destId="{E8774923-A713-4E0C-9D20-C273231AF578}" srcOrd="2" destOrd="0" presId="urn:microsoft.com/office/officeart/2005/8/layout/process4"/>
    <dgm:cxn modelId="{9F2E3C8A-375C-4B67-9F06-840D5E2CCF89}" type="presParOf" srcId="{E8774923-A713-4E0C-9D20-C273231AF578}" destId="{370F33DA-A10E-49A9-8340-E6052C75F9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272C4-80C8-4DD0-A81C-E51A74A7F514}">
      <dsp:nvSpPr>
        <dsp:cNvPr id="0" name=""/>
        <dsp:cNvSpPr/>
      </dsp:nvSpPr>
      <dsp:spPr>
        <a:xfrm>
          <a:off x="0" y="3275482"/>
          <a:ext cx="10515600" cy="10750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CPAP TITRÁLÁS</a:t>
          </a:r>
          <a:endParaRPr lang="hu-HU" sz="2000" kern="1200" dirty="0"/>
        </a:p>
      </dsp:txBody>
      <dsp:txXfrm>
        <a:off x="0" y="3275482"/>
        <a:ext cx="10515600" cy="580546"/>
      </dsp:txXfrm>
    </dsp:sp>
    <dsp:sp modelId="{AC7DC06D-E125-4085-85D3-4B8BD876F957}">
      <dsp:nvSpPr>
        <dsp:cNvPr id="0" name=""/>
        <dsp:cNvSpPr/>
      </dsp:nvSpPr>
      <dsp:spPr>
        <a:xfrm>
          <a:off x="0" y="3834527"/>
          <a:ext cx="10515600" cy="494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PAP, CPAP</a:t>
          </a:r>
          <a:endParaRPr lang="hu-H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100" kern="1200"/>
        </a:p>
      </dsp:txBody>
      <dsp:txXfrm>
        <a:off x="0" y="3834527"/>
        <a:ext cx="10515600" cy="494539"/>
      </dsp:txXfrm>
    </dsp:sp>
    <dsp:sp modelId="{1FE6F764-3C41-4E8F-A292-F0D3E91BF75B}">
      <dsp:nvSpPr>
        <dsp:cNvPr id="0" name=""/>
        <dsp:cNvSpPr/>
      </dsp:nvSpPr>
      <dsp:spPr>
        <a:xfrm rot="10800000">
          <a:off x="0" y="1638125"/>
          <a:ext cx="10515600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Alvásvizsgálat – </a:t>
          </a:r>
          <a:r>
            <a:rPr lang="hu-HU" sz="2000" kern="1200" dirty="0" err="1" smtClean="0"/>
            <a:t>rPG</a:t>
          </a:r>
          <a:r>
            <a:rPr lang="hu-HU" sz="2000" kern="1200" dirty="0" smtClean="0"/>
            <a:t>/PSG</a:t>
          </a:r>
          <a:endParaRPr lang="hu-HU" sz="2000" kern="1200" dirty="0"/>
        </a:p>
      </dsp:txBody>
      <dsp:txXfrm rot="-10800000">
        <a:off x="0" y="1638125"/>
        <a:ext cx="10515600" cy="580372"/>
      </dsp:txXfrm>
    </dsp:sp>
    <dsp:sp modelId="{7296CE42-365E-4DAB-98A2-2847C29AB4EA}">
      <dsp:nvSpPr>
        <dsp:cNvPr id="0" name=""/>
        <dsp:cNvSpPr/>
      </dsp:nvSpPr>
      <dsp:spPr>
        <a:xfrm>
          <a:off x="0" y="2218498"/>
          <a:ext cx="10515600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AHI/RERA</a:t>
          </a:r>
          <a:endParaRPr lang="hu-HU" sz="1400" kern="1200" dirty="0"/>
        </a:p>
      </dsp:txBody>
      <dsp:txXfrm>
        <a:off x="0" y="2218498"/>
        <a:ext cx="10515600" cy="494391"/>
      </dsp:txXfrm>
    </dsp:sp>
    <dsp:sp modelId="{999D0B95-6A11-45E7-8A00-E2009FBBE9D3}">
      <dsp:nvSpPr>
        <dsp:cNvPr id="0" name=""/>
        <dsp:cNvSpPr/>
      </dsp:nvSpPr>
      <dsp:spPr>
        <a:xfrm rot="10800000">
          <a:off x="0" y="769"/>
          <a:ext cx="10515600" cy="1653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OSA jelei/tünetei</a:t>
          </a:r>
          <a:endParaRPr lang="hu-HU" sz="2000" kern="1200" dirty="0"/>
        </a:p>
      </dsp:txBody>
      <dsp:txXfrm rot="-10800000">
        <a:off x="0" y="769"/>
        <a:ext cx="10515600" cy="580372"/>
      </dsp:txXfrm>
    </dsp:sp>
    <dsp:sp modelId="{370F33DA-A10E-49A9-8340-E6052C75F930}">
      <dsp:nvSpPr>
        <dsp:cNvPr id="0" name=""/>
        <dsp:cNvSpPr/>
      </dsp:nvSpPr>
      <dsp:spPr>
        <a:xfrm>
          <a:off x="0" y="581141"/>
          <a:ext cx="10515600" cy="494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Fáradékonyság, fokozott nappali álmosság, kimerültség, fulladásra való ébredés, hálótárs által tanúsított légzésleállás, erős horkolás, </a:t>
          </a:r>
          <a:r>
            <a:rPr lang="hu-HU" sz="1400" kern="1200" dirty="0" err="1" smtClean="0"/>
            <a:t>hypertónia</a:t>
          </a:r>
          <a:r>
            <a:rPr lang="hu-HU" sz="1400" kern="1200" dirty="0" smtClean="0"/>
            <a:t>, PF, ISZB, </a:t>
          </a:r>
          <a:r>
            <a:rPr lang="hu-HU" sz="1400" kern="1200" dirty="0" err="1" smtClean="0"/>
            <a:t>Cardiomiopatia</a:t>
          </a:r>
          <a:r>
            <a:rPr lang="hu-HU" sz="1400" kern="1200" dirty="0" smtClean="0"/>
            <a:t>, Stroke, DMII,  </a:t>
          </a:r>
          <a:endParaRPr lang="hu-HU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400" kern="1200" dirty="0"/>
        </a:p>
      </dsp:txBody>
      <dsp:txXfrm>
        <a:off x="0" y="581141"/>
        <a:ext cx="10515600" cy="49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382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22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72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59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71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40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19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2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9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52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28EB-DA6F-4470-B1AC-FDC7B10308C7}" type="datetimeFigureOut">
              <a:rPr lang="hu-HU" smtClean="0"/>
              <a:t>2022. 10. 01.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A266-2738-4F3A-9F3E-0AEEFF7CE0E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8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UjQ-IcKPU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tat.dbhir.com/telepules/Szoln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59229"/>
            <a:ext cx="9144000" cy="22729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Alvásfüggő légzészavarok </a:t>
            </a:r>
            <a:br>
              <a:rPr lang="hu-HU" dirty="0" smtClean="0"/>
            </a:br>
            <a:r>
              <a:rPr lang="hu-HU" dirty="0" err="1" smtClean="0"/>
              <a:t>Obstruktív</a:t>
            </a:r>
            <a:r>
              <a:rPr lang="hu-HU" dirty="0" smtClean="0"/>
              <a:t> Alvási Apnoe (OSA)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8090263" cy="1655762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Dr.Buczkó</a:t>
            </a:r>
            <a:r>
              <a:rPr lang="hu-HU" dirty="0" smtClean="0"/>
              <a:t> István, háziorvos, alváslabor vezető</a:t>
            </a:r>
          </a:p>
          <a:p>
            <a:endParaRPr lang="hu-HU" dirty="0" smtClean="0"/>
          </a:p>
          <a:p>
            <a:r>
              <a:rPr lang="hu-HU" dirty="0" smtClean="0"/>
              <a:t>A prezentáció készült </a:t>
            </a:r>
            <a:r>
              <a:rPr lang="hu-HU" dirty="0" err="1" smtClean="0"/>
              <a:t>dr.Kunos</a:t>
            </a:r>
            <a:r>
              <a:rPr lang="hu-HU" dirty="0" smtClean="0"/>
              <a:t> László PhD, </a:t>
            </a:r>
            <a:r>
              <a:rPr lang="hu-HU" dirty="0" err="1" smtClean="0"/>
              <a:t>szomnológus</a:t>
            </a:r>
            <a:r>
              <a:rPr lang="hu-HU" dirty="0" smtClean="0"/>
              <a:t> anyagának felhasználásával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56" y="4787537"/>
            <a:ext cx="2116183" cy="19575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1" y="5301129"/>
            <a:ext cx="1725318" cy="6932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835" y="5724046"/>
            <a:ext cx="975445" cy="113395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10540" y="6084047"/>
            <a:ext cx="238367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err="1" smtClean="0"/>
              <a:t>AlvásLabor</a:t>
            </a:r>
            <a:r>
              <a:rPr lang="hu-HU" dirty="0" smtClean="0"/>
              <a:t> </a:t>
            </a:r>
          </a:p>
          <a:p>
            <a:r>
              <a:rPr lang="hu-HU" dirty="0" smtClean="0"/>
              <a:t>Szolnok, Baross 49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OSA előfordulási gyakoriság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6078" y="1831105"/>
            <a:ext cx="10515600" cy="470086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középsúlyos és súlyos OSA (AHI&gt;15) gyakorisága a felnőtt, 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                         </a:t>
            </a:r>
            <a:r>
              <a:rPr lang="hu-HU" sz="2400" b="1" dirty="0" smtClean="0"/>
              <a:t>30 és 70 év közötti </a:t>
            </a:r>
            <a:r>
              <a:rPr lang="hu-HU" sz="2400" dirty="0" smtClean="0"/>
              <a:t>populációban </a:t>
            </a:r>
          </a:p>
          <a:p>
            <a:pPr marL="0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           </a:t>
            </a:r>
            <a:r>
              <a:rPr lang="hu-HU" sz="2400" b="1" dirty="0" smtClean="0"/>
              <a:t>férfiak esetében 13</a:t>
            </a:r>
            <a:r>
              <a:rPr lang="hu-HU" sz="2400" b="1" dirty="0"/>
              <a:t>%-</a:t>
            </a:r>
            <a:r>
              <a:rPr lang="hu-HU" sz="2400" b="1" dirty="0" err="1"/>
              <a:t>ra</a:t>
            </a:r>
            <a:r>
              <a:rPr lang="hu-HU" sz="2400" b="1" dirty="0" smtClean="0"/>
              <a:t>, míg nőknél 6</a:t>
            </a:r>
            <a:r>
              <a:rPr lang="hu-HU" sz="2400" b="1" dirty="0"/>
              <a:t>%-</a:t>
            </a:r>
            <a:r>
              <a:rPr lang="hu-HU" sz="2400" b="1" dirty="0" err="1" smtClean="0"/>
              <a:t>ra</a:t>
            </a:r>
            <a:r>
              <a:rPr lang="hu-HU" sz="2400" b="1" dirty="0" smtClean="0"/>
              <a:t> tehető</a:t>
            </a:r>
            <a:r>
              <a:rPr lang="hu-HU" sz="2400" dirty="0"/>
              <a:t>.</a:t>
            </a:r>
          </a:p>
          <a:p>
            <a:r>
              <a:rPr lang="hu-HU" sz="2400" dirty="0" smtClean="0"/>
              <a:t>A  betegség előfordulása az életkor emelkedésével jelentősen fokozódik, </a:t>
            </a:r>
            <a:r>
              <a:rPr lang="hu-HU" sz="2400" dirty="0" err="1" smtClean="0"/>
              <a:t>prevalenciáját</a:t>
            </a:r>
            <a:r>
              <a:rPr lang="hu-HU" sz="2400" dirty="0" smtClean="0"/>
              <a:t> pedig számos jellemző-például a testtömeg-index (BMI) illetve a nyakkörfogat értéke–szignifikánsan növeli</a:t>
            </a:r>
            <a:r>
              <a:rPr lang="hu-HU" sz="2400" dirty="0"/>
              <a:t>.</a:t>
            </a:r>
          </a:p>
          <a:p>
            <a:r>
              <a:rPr lang="hu-HU" sz="2400" dirty="0" smtClean="0"/>
              <a:t>Az </a:t>
            </a:r>
            <a:r>
              <a:rPr lang="hu-HU" sz="2400" dirty="0" err="1" smtClean="0"/>
              <a:t>obstruktív</a:t>
            </a:r>
            <a:r>
              <a:rPr lang="hu-HU" sz="2400" dirty="0" smtClean="0"/>
              <a:t> alvási apnoe (AHI&lt;10) a felnőtt férfiak 34</a:t>
            </a:r>
            <a:r>
              <a:rPr lang="hu-HU" sz="2400" dirty="0"/>
              <a:t>%-</a:t>
            </a:r>
            <a:r>
              <a:rPr lang="hu-HU" sz="2400" dirty="0" smtClean="0"/>
              <a:t>át, a nők 17</a:t>
            </a:r>
            <a:r>
              <a:rPr lang="hu-HU" sz="2400" dirty="0"/>
              <a:t>%-</a:t>
            </a:r>
            <a:r>
              <a:rPr lang="hu-HU" sz="2400" dirty="0" smtClean="0"/>
              <a:t>át érintő, jelentős mértékben alul diagnosztizált, befolyásolható Szív-érrendszeri – CVD - kockázati tényező</a:t>
            </a:r>
            <a:r>
              <a:rPr lang="hu-HU" sz="2400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7" y="102916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Epidemiológia - Társbetegség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353" y="3185459"/>
            <a:ext cx="6287247" cy="350221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063811" y="1751106"/>
            <a:ext cx="8468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Az OSA önálló kiváltó oka a hipertóniának és összefügg a stroke, szívelégtelenség, </a:t>
            </a:r>
            <a:r>
              <a:rPr lang="hu-H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pitvarfibrilláció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 és koszorúérbetegség gyakoriságának emelkedésével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Az OSA különösen a súlyos mértékű, összefüggést mutat a CVD-eredetű, illetve </a:t>
            </a:r>
            <a:r>
              <a:rPr lang="hu-H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össz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</a:rPr>
              <a:t>-mortalitás fokozott mértékével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3" y="102916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Magas kockázatú betegek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/>
          </a:p>
          <a:p>
            <a:r>
              <a:rPr lang="hu-HU" dirty="0"/>
              <a:t>Elhízás (BMI&gt;35)</a:t>
            </a:r>
          </a:p>
          <a:p>
            <a:r>
              <a:rPr lang="hu-HU" dirty="0" smtClean="0"/>
              <a:t>Szívelégtelenség</a:t>
            </a:r>
            <a:endParaRPr lang="hu-HU" dirty="0"/>
          </a:p>
          <a:p>
            <a:r>
              <a:rPr lang="hu-HU" dirty="0" err="1" smtClean="0"/>
              <a:t>Pitvarfibrilláció</a:t>
            </a:r>
            <a:endParaRPr lang="hu-HU" dirty="0"/>
          </a:p>
          <a:p>
            <a:r>
              <a:rPr lang="hu-HU" dirty="0" smtClean="0"/>
              <a:t>Hipertónia</a:t>
            </a:r>
            <a:endParaRPr lang="hu-HU" dirty="0"/>
          </a:p>
          <a:p>
            <a:r>
              <a:rPr lang="hu-HU" dirty="0" smtClean="0"/>
              <a:t>II-es </a:t>
            </a:r>
            <a:r>
              <a:rPr lang="hu-HU" dirty="0"/>
              <a:t>típusú diabetes mellitus</a:t>
            </a:r>
          </a:p>
          <a:p>
            <a:r>
              <a:rPr lang="hu-HU" dirty="0" smtClean="0"/>
              <a:t>Éjszakai </a:t>
            </a:r>
            <a:r>
              <a:rPr lang="hu-HU" dirty="0"/>
              <a:t>ritmuszavarok</a:t>
            </a:r>
          </a:p>
          <a:p>
            <a:r>
              <a:rPr lang="hu-HU" dirty="0" smtClean="0"/>
              <a:t>Stroke</a:t>
            </a:r>
            <a:endParaRPr lang="hu-HU" dirty="0"/>
          </a:p>
          <a:p>
            <a:r>
              <a:rPr lang="hu-HU" dirty="0" err="1" smtClean="0"/>
              <a:t>Pulmonalis</a:t>
            </a:r>
            <a:r>
              <a:rPr lang="hu-HU" dirty="0" smtClean="0"/>
              <a:t> </a:t>
            </a:r>
            <a:r>
              <a:rPr lang="hu-HU" dirty="0" err="1"/>
              <a:t>hipertonia</a:t>
            </a:r>
            <a:endParaRPr lang="hu-HU" dirty="0"/>
          </a:p>
          <a:p>
            <a:r>
              <a:rPr lang="hu-HU" dirty="0" smtClean="0"/>
              <a:t>Gépjárművezető </a:t>
            </a:r>
            <a:r>
              <a:rPr lang="hu-HU" dirty="0"/>
              <a:t>/ veszélyes munkakör</a:t>
            </a:r>
          </a:p>
          <a:p>
            <a:r>
              <a:rPr lang="hu-HU" dirty="0" smtClean="0"/>
              <a:t>Tervezett </a:t>
            </a:r>
            <a:r>
              <a:rPr lang="hu-HU" dirty="0"/>
              <a:t>testsúlycsökkentő műtét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4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Azonnali következmények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/>
          </a:p>
          <a:p>
            <a:pPr marL="0" indent="0">
              <a:buNone/>
            </a:pPr>
            <a:r>
              <a:rPr lang="hu-HU" b="1" dirty="0"/>
              <a:t>Apnoe során:</a:t>
            </a:r>
            <a:endParaRPr lang="hu-HU" dirty="0"/>
          </a:p>
          <a:p>
            <a:r>
              <a:rPr lang="hu-HU" dirty="0"/>
              <a:t>-</a:t>
            </a:r>
            <a:r>
              <a:rPr lang="hu-HU" dirty="0" err="1"/>
              <a:t>hypoxia</a:t>
            </a:r>
            <a:r>
              <a:rPr lang="hu-HU" dirty="0"/>
              <a:t>, </a:t>
            </a:r>
            <a:r>
              <a:rPr lang="hu-HU" dirty="0" err="1"/>
              <a:t>hypercapnia</a:t>
            </a:r>
            <a:r>
              <a:rPr lang="hu-HU" dirty="0"/>
              <a:t>, </a:t>
            </a:r>
            <a:r>
              <a:rPr lang="hu-HU" dirty="0" err="1"/>
              <a:t>vagotonia</a:t>
            </a:r>
            <a:endParaRPr lang="hu-HU" dirty="0"/>
          </a:p>
          <a:p>
            <a:r>
              <a:rPr lang="hu-HU" dirty="0"/>
              <a:t>-</a:t>
            </a:r>
            <a:r>
              <a:rPr lang="hu-HU" dirty="0" err="1" smtClean="0"/>
              <a:t>bradycardizálódás</a:t>
            </a:r>
            <a:r>
              <a:rPr lang="hu-HU" dirty="0" smtClean="0"/>
              <a:t> (</a:t>
            </a:r>
            <a:r>
              <a:rPr lang="hu-HU" dirty="0"/>
              <a:t>AV-blokk!), </a:t>
            </a:r>
            <a:r>
              <a:rPr lang="hu-HU" dirty="0" err="1" smtClean="0"/>
              <a:t>hypotónia</a:t>
            </a:r>
            <a:r>
              <a:rPr lang="hu-HU" dirty="0"/>
              <a:t>, </a:t>
            </a:r>
            <a:r>
              <a:rPr lang="hu-HU" dirty="0" err="1" smtClean="0"/>
              <a:t>cardiac</a:t>
            </a:r>
            <a:r>
              <a:rPr lang="hu-HU" dirty="0" smtClean="0"/>
              <a:t> output </a:t>
            </a:r>
            <a:r>
              <a:rPr lang="hu-HU" dirty="0"/>
              <a:t>jelentős csökkenése (70%), paradox </a:t>
            </a:r>
            <a:r>
              <a:rPr lang="hu-HU" dirty="0" err="1"/>
              <a:t>septum</a:t>
            </a:r>
            <a:r>
              <a:rPr lang="hu-HU" dirty="0"/>
              <a:t>-mozgás(D-jel)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Apnoe </a:t>
            </a:r>
            <a:r>
              <a:rPr lang="hu-HU" b="1" dirty="0" err="1"/>
              <a:t>terminatio</a:t>
            </a:r>
            <a:r>
              <a:rPr lang="hu-HU" b="1" dirty="0"/>
              <a:t>:</a:t>
            </a:r>
            <a:endParaRPr lang="hu-HU" dirty="0"/>
          </a:p>
          <a:p>
            <a:r>
              <a:rPr lang="hu-HU" dirty="0" smtClean="0"/>
              <a:t>-„</a:t>
            </a:r>
            <a:r>
              <a:rPr lang="hu-HU" dirty="0"/>
              <a:t>stresszreakció”, kifejezett szimpatikus </a:t>
            </a:r>
            <a:r>
              <a:rPr lang="hu-HU" dirty="0" smtClean="0"/>
              <a:t>tónus belövellés</a:t>
            </a:r>
            <a:endParaRPr lang="hu-HU" dirty="0"/>
          </a:p>
          <a:p>
            <a:r>
              <a:rPr lang="hu-HU" dirty="0"/>
              <a:t>-kifejezett vérnyomáskiugrás, </a:t>
            </a:r>
            <a:r>
              <a:rPr lang="hu-HU" dirty="0" err="1"/>
              <a:t>tachycardizálódás</a:t>
            </a:r>
            <a:endParaRPr lang="hu-HU" dirty="0"/>
          </a:p>
          <a:p>
            <a:r>
              <a:rPr lang="hu-HU" dirty="0"/>
              <a:t>-</a:t>
            </a:r>
            <a:r>
              <a:rPr lang="hu-HU" dirty="0" err="1"/>
              <a:t>mikroébredés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4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Klinikai következmények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dirty="0"/>
              <a:t>GERD</a:t>
            </a:r>
          </a:p>
          <a:p>
            <a:r>
              <a:rPr lang="hu-HU" dirty="0" smtClean="0"/>
              <a:t>légútszűkületek </a:t>
            </a:r>
            <a:r>
              <a:rPr lang="hu-HU" dirty="0"/>
              <a:t>során kialakuló növekvő negatív </a:t>
            </a:r>
            <a:r>
              <a:rPr lang="hu-HU" dirty="0" err="1" smtClean="0"/>
              <a:t>intrathoracalis</a:t>
            </a:r>
            <a:r>
              <a:rPr lang="hu-HU" dirty="0" smtClean="0"/>
              <a:t> nyomás</a:t>
            </a:r>
            <a:endParaRPr lang="hu-HU" dirty="0"/>
          </a:p>
          <a:p>
            <a:r>
              <a:rPr lang="hu-HU" b="1" dirty="0" smtClean="0"/>
              <a:t>Kognitív </a:t>
            </a:r>
            <a:r>
              <a:rPr lang="hu-HU" b="1" dirty="0"/>
              <a:t>funkciózavarok</a:t>
            </a:r>
            <a:endParaRPr lang="hu-HU" dirty="0"/>
          </a:p>
          <a:p>
            <a:r>
              <a:rPr lang="hu-HU" dirty="0" err="1" smtClean="0"/>
              <a:t>Mikroébredések</a:t>
            </a:r>
            <a:r>
              <a:rPr lang="hu-HU" dirty="0" smtClean="0"/>
              <a:t> miatti alvás </a:t>
            </a:r>
            <a:r>
              <a:rPr lang="hu-HU" dirty="0" err="1" smtClean="0"/>
              <a:t>fragmentáció</a:t>
            </a:r>
            <a:endParaRPr lang="hu-HU" dirty="0"/>
          </a:p>
          <a:p>
            <a:r>
              <a:rPr lang="hu-HU" dirty="0" smtClean="0"/>
              <a:t>nappali </a:t>
            </a:r>
            <a:r>
              <a:rPr lang="hu-HU" dirty="0"/>
              <a:t>aluszékonyság</a:t>
            </a:r>
          </a:p>
          <a:p>
            <a:r>
              <a:rPr lang="hu-HU" dirty="0" smtClean="0"/>
              <a:t>tanulási </a:t>
            </a:r>
            <a:r>
              <a:rPr lang="hu-HU" dirty="0"/>
              <a:t>képesség csökkenése</a:t>
            </a:r>
          </a:p>
          <a:p>
            <a:r>
              <a:rPr lang="hu-HU" dirty="0" smtClean="0"/>
              <a:t>memóriazavarok</a:t>
            </a:r>
            <a:endParaRPr lang="hu-HU" dirty="0"/>
          </a:p>
          <a:p>
            <a:r>
              <a:rPr lang="hu-HU" dirty="0" err="1" smtClean="0"/>
              <a:t>Koncetrálóképesség</a:t>
            </a:r>
            <a:r>
              <a:rPr lang="hu-HU" dirty="0" smtClean="0"/>
              <a:t> csökkenés</a:t>
            </a:r>
            <a:endParaRPr lang="hu-HU" dirty="0"/>
          </a:p>
          <a:p>
            <a:r>
              <a:rPr lang="hu-HU" dirty="0" smtClean="0"/>
              <a:t>reakcióidő-megnyúlás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4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Klinikai következmények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hu-HU" dirty="0"/>
          </a:p>
          <a:p>
            <a:r>
              <a:rPr lang="hu-HU" sz="5500" b="1" dirty="0" err="1" smtClean="0"/>
              <a:t>Hypertónia</a:t>
            </a:r>
            <a:endParaRPr lang="hu-HU" sz="5500" b="1" dirty="0" smtClean="0"/>
          </a:p>
          <a:p>
            <a:pPr lvl="1"/>
            <a:r>
              <a:rPr lang="hu-HU" sz="5100" dirty="0" smtClean="0"/>
              <a:t>15 </a:t>
            </a:r>
            <a:r>
              <a:rPr lang="hu-HU" sz="5100" dirty="0"/>
              <a:t>feletti AHI mellett 2x kockázat</a:t>
            </a:r>
          </a:p>
          <a:p>
            <a:pPr lvl="1"/>
            <a:r>
              <a:rPr lang="hu-HU" sz="5100" dirty="0" err="1" smtClean="0"/>
              <a:t>hypertóniások</a:t>
            </a:r>
            <a:r>
              <a:rPr lang="hu-HU" sz="5100" dirty="0" smtClean="0"/>
              <a:t> </a:t>
            </a:r>
            <a:r>
              <a:rPr lang="hu-HU" sz="5100" dirty="0"/>
              <a:t>között OSA gyakorisága 30%  </a:t>
            </a:r>
          </a:p>
          <a:p>
            <a:pPr lvl="1"/>
            <a:r>
              <a:rPr lang="hu-HU" sz="5100" dirty="0" smtClean="0"/>
              <a:t>terápiarezisztens </a:t>
            </a:r>
            <a:r>
              <a:rPr lang="hu-HU" sz="5100" dirty="0" err="1" smtClean="0"/>
              <a:t>hypertónia</a:t>
            </a:r>
            <a:r>
              <a:rPr lang="hu-HU" sz="5100" dirty="0" smtClean="0"/>
              <a:t> </a:t>
            </a:r>
            <a:r>
              <a:rPr lang="hu-HU" sz="5100" dirty="0"/>
              <a:t>esetén 83%</a:t>
            </a:r>
          </a:p>
          <a:p>
            <a:pPr lvl="1"/>
            <a:r>
              <a:rPr lang="hu-HU" sz="5100" dirty="0" smtClean="0"/>
              <a:t>főként </a:t>
            </a:r>
            <a:r>
              <a:rPr lang="hu-HU" sz="5100" dirty="0"/>
              <a:t>non-</a:t>
            </a:r>
            <a:r>
              <a:rPr lang="hu-HU" sz="5100" dirty="0" err="1"/>
              <a:t>dipper</a:t>
            </a:r>
            <a:r>
              <a:rPr lang="hu-HU" sz="5100" dirty="0"/>
              <a:t> típus</a:t>
            </a:r>
          </a:p>
          <a:p>
            <a:r>
              <a:rPr lang="hu-HU" sz="5500" b="1" dirty="0" err="1" smtClean="0"/>
              <a:t>Pulmonalis</a:t>
            </a:r>
            <a:r>
              <a:rPr lang="hu-HU" sz="5500" b="1" dirty="0" smtClean="0"/>
              <a:t> </a:t>
            </a:r>
            <a:r>
              <a:rPr lang="hu-HU" sz="5500" b="1" dirty="0" err="1" smtClean="0"/>
              <a:t>hypertónia</a:t>
            </a:r>
            <a:endParaRPr lang="hu-HU" sz="5500" dirty="0"/>
          </a:p>
          <a:p>
            <a:pPr lvl="1"/>
            <a:r>
              <a:rPr lang="hu-HU" sz="5100" dirty="0" smtClean="0"/>
              <a:t>OSA </a:t>
            </a:r>
            <a:r>
              <a:rPr lang="hu-HU" sz="5100" dirty="0"/>
              <a:t>esetén 17-52% gyakoriság</a:t>
            </a:r>
          </a:p>
          <a:p>
            <a:r>
              <a:rPr lang="hu-HU" sz="5500" b="1" dirty="0" smtClean="0"/>
              <a:t>Szívritmuszavarok</a:t>
            </a:r>
            <a:endParaRPr lang="hu-HU" sz="5500" dirty="0"/>
          </a:p>
          <a:p>
            <a:pPr lvl="1"/>
            <a:r>
              <a:rPr lang="hu-HU" sz="5100" dirty="0" smtClean="0"/>
              <a:t>OSA </a:t>
            </a:r>
            <a:r>
              <a:rPr lang="hu-HU" sz="5100" dirty="0"/>
              <a:t>betegek 50%-</a:t>
            </a:r>
            <a:r>
              <a:rPr lang="hu-HU" sz="5100" dirty="0" err="1"/>
              <a:t>ban</a:t>
            </a:r>
            <a:endParaRPr lang="hu-HU" sz="5100" dirty="0"/>
          </a:p>
          <a:p>
            <a:pPr lvl="1"/>
            <a:r>
              <a:rPr lang="nb-NO" sz="5100" dirty="0" smtClean="0"/>
              <a:t>SVES</a:t>
            </a:r>
            <a:r>
              <a:rPr lang="nb-NO" sz="5100" dirty="0"/>
              <a:t>, VES, AV-blokk, PF (75</a:t>
            </a:r>
            <a:r>
              <a:rPr lang="nb-NO" sz="5100" dirty="0" smtClean="0"/>
              <a:t>%</a:t>
            </a:r>
            <a:r>
              <a:rPr lang="hu-HU" sz="5100" dirty="0" smtClean="0"/>
              <a:t> </a:t>
            </a:r>
            <a:r>
              <a:rPr lang="nb-NO" sz="5100" dirty="0" smtClean="0"/>
              <a:t>ban </a:t>
            </a:r>
            <a:r>
              <a:rPr lang="nb-NO" sz="5100" dirty="0"/>
              <a:t>éjszaka indul)</a:t>
            </a:r>
            <a:endParaRPr lang="hu-HU" sz="51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4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Klinikai következmények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Szívelégtelenség</a:t>
            </a:r>
            <a:endParaRPr lang="hu-HU" dirty="0"/>
          </a:p>
          <a:p>
            <a:pPr lvl="1"/>
            <a:r>
              <a:rPr lang="hu-HU" dirty="0" smtClean="0"/>
              <a:t>számos </a:t>
            </a:r>
            <a:r>
              <a:rPr lang="hu-HU" dirty="0"/>
              <a:t>közös rizikófaktor</a:t>
            </a:r>
          </a:p>
          <a:p>
            <a:pPr lvl="1"/>
            <a:r>
              <a:rPr lang="hu-HU" dirty="0" smtClean="0"/>
              <a:t>súlyos </a:t>
            </a:r>
            <a:r>
              <a:rPr lang="hu-HU" dirty="0"/>
              <a:t>OSA esetén 3x kockázat a </a:t>
            </a:r>
            <a:r>
              <a:rPr lang="hu-HU" dirty="0" smtClean="0"/>
              <a:t>– jellemzően </a:t>
            </a:r>
            <a:r>
              <a:rPr lang="hu-HU" dirty="0"/>
              <a:t>diasztolés funkciózavar -kialakulására</a:t>
            </a:r>
          </a:p>
          <a:p>
            <a:endParaRPr lang="hu-HU" b="1" dirty="0" smtClean="0"/>
          </a:p>
          <a:p>
            <a:r>
              <a:rPr lang="hu-HU" b="1" dirty="0" err="1" smtClean="0"/>
              <a:t>Atherosclerosis</a:t>
            </a:r>
            <a:r>
              <a:rPr lang="hu-HU" b="1" dirty="0"/>
              <a:t>, ISZB</a:t>
            </a:r>
            <a:endParaRPr lang="hu-HU" dirty="0"/>
          </a:p>
          <a:p>
            <a:pPr lvl="1"/>
            <a:r>
              <a:rPr lang="hu-HU" dirty="0" smtClean="0"/>
              <a:t>kp. súlyos/súlyos </a:t>
            </a:r>
            <a:r>
              <a:rPr lang="hu-HU" dirty="0"/>
              <a:t>OSA önálló rizikófaktor</a:t>
            </a:r>
          </a:p>
          <a:p>
            <a:pPr lvl="1"/>
            <a:r>
              <a:rPr lang="hu-HU" dirty="0" smtClean="0"/>
              <a:t>coronariasclerosis </a:t>
            </a:r>
            <a:r>
              <a:rPr lang="hu-HU" dirty="0"/>
              <a:t>progressziója ill. a </a:t>
            </a:r>
            <a:r>
              <a:rPr lang="hu-HU" dirty="0" err="1" smtClean="0"/>
              <a:t>stent-resztenosis</a:t>
            </a:r>
            <a:r>
              <a:rPr lang="hu-HU" dirty="0" smtClean="0"/>
              <a:t> kockázata </a:t>
            </a:r>
            <a:r>
              <a:rPr lang="hu-HU" dirty="0"/>
              <a:t>szoros összefüggést mutat a </a:t>
            </a:r>
            <a:r>
              <a:rPr lang="hu-HU" dirty="0" err="1" smtClean="0"/>
              <a:t>deszaturatiós</a:t>
            </a:r>
            <a:r>
              <a:rPr lang="hu-HU" dirty="0" smtClean="0"/>
              <a:t> </a:t>
            </a:r>
            <a:r>
              <a:rPr lang="hu-HU" dirty="0"/>
              <a:t>indexszel (ODI)</a:t>
            </a:r>
          </a:p>
          <a:p>
            <a:r>
              <a:rPr lang="hu-HU" b="1" dirty="0" smtClean="0"/>
              <a:t>IGT</a:t>
            </a:r>
            <a:r>
              <a:rPr lang="hu-HU" b="1" dirty="0"/>
              <a:t>, Diabetes mellitus</a:t>
            </a:r>
            <a:endParaRPr lang="hu-HU" dirty="0"/>
          </a:p>
          <a:p>
            <a:pPr lvl="1"/>
            <a:r>
              <a:rPr lang="hu-HU" dirty="0" smtClean="0"/>
              <a:t>OSA </a:t>
            </a:r>
            <a:r>
              <a:rPr lang="hu-HU" dirty="0"/>
              <a:t>a T2DM önálló </a:t>
            </a:r>
            <a:r>
              <a:rPr lang="hu-HU" dirty="0" smtClean="0"/>
              <a:t>rizikó </a:t>
            </a:r>
            <a:r>
              <a:rPr lang="hu-HU" dirty="0" err="1" smtClean="0"/>
              <a:t>faktora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4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 smtClean="0"/>
              <a:t>Interheart </a:t>
            </a:r>
            <a:r>
              <a:rPr lang="da-DK" i="1" dirty="0"/>
              <a:t>study, Lancet 2004, Marin et al. Lancet </a:t>
            </a:r>
            <a:r>
              <a:rPr lang="da-DK" i="1" dirty="0" smtClean="0"/>
              <a:t>2005</a:t>
            </a:r>
            <a:r>
              <a:rPr lang="hu-HU" i="1" dirty="0"/>
              <a:t>* </a:t>
            </a:r>
            <a:r>
              <a:rPr lang="hu-HU" i="1" dirty="0" err="1"/>
              <a:t>Odds</a:t>
            </a:r>
            <a:r>
              <a:rPr lang="hu-HU" i="1" dirty="0"/>
              <a:t> Ratio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Jövőbeli kardiovaszkuláris események </a:t>
            </a:r>
            <a:r>
              <a:rPr lang="hu-HU" dirty="0" smtClean="0"/>
              <a:t>kockázata</a:t>
            </a:r>
          </a:p>
          <a:p>
            <a:pPr marL="0" indent="0">
              <a:buNone/>
            </a:pPr>
            <a:endParaRPr lang="hu-HU" dirty="0"/>
          </a:p>
          <a:p>
            <a:r>
              <a:rPr lang="en-US" dirty="0" err="1" smtClean="0"/>
              <a:t>Dohányzás</a:t>
            </a:r>
            <a:r>
              <a:rPr lang="en-US" dirty="0" smtClean="0"/>
              <a:t> –</a:t>
            </a:r>
            <a:r>
              <a:rPr lang="hu-HU" dirty="0" smtClean="0"/>
              <a:t> </a:t>
            </a:r>
            <a:r>
              <a:rPr lang="en-US" dirty="0" smtClean="0"/>
              <a:t>2,87 </a:t>
            </a:r>
            <a:r>
              <a:rPr lang="en-US" dirty="0"/>
              <a:t>OR* (&gt;40 </a:t>
            </a:r>
            <a:r>
              <a:rPr lang="en-US" dirty="0" err="1"/>
              <a:t>szál</a:t>
            </a:r>
            <a:r>
              <a:rPr lang="en-US" dirty="0"/>
              <a:t>/nap </a:t>
            </a:r>
            <a:r>
              <a:rPr lang="en-US" dirty="0" smtClean="0"/>
              <a:t>–</a:t>
            </a:r>
            <a:r>
              <a:rPr lang="hu-HU" dirty="0" smtClean="0"/>
              <a:t> </a:t>
            </a:r>
            <a:r>
              <a:rPr lang="en-US" dirty="0" smtClean="0"/>
              <a:t>9 </a:t>
            </a:r>
            <a:r>
              <a:rPr lang="en-US" dirty="0"/>
              <a:t>OR)</a:t>
            </a:r>
          </a:p>
          <a:p>
            <a:r>
              <a:rPr lang="hu-HU" dirty="0" smtClean="0"/>
              <a:t>Elhízás </a:t>
            </a:r>
            <a:r>
              <a:rPr lang="hu-HU" dirty="0"/>
              <a:t>(BMI&gt;30) </a:t>
            </a:r>
            <a:r>
              <a:rPr lang="hu-HU" dirty="0" smtClean="0"/>
              <a:t>– 1,62 </a:t>
            </a:r>
            <a:r>
              <a:rPr lang="hu-HU" dirty="0"/>
              <a:t>OR</a:t>
            </a:r>
          </a:p>
          <a:p>
            <a:r>
              <a:rPr lang="hu-HU" dirty="0" smtClean="0"/>
              <a:t>Hipertónia – 1,91 </a:t>
            </a:r>
            <a:r>
              <a:rPr lang="hu-HU" dirty="0"/>
              <a:t>OR</a:t>
            </a:r>
          </a:p>
          <a:p>
            <a:r>
              <a:rPr lang="hu-HU" b="1" dirty="0" smtClean="0"/>
              <a:t>Súlyos </a:t>
            </a:r>
            <a:r>
              <a:rPr lang="hu-HU" b="1" dirty="0"/>
              <a:t>OSA </a:t>
            </a:r>
            <a:r>
              <a:rPr lang="hu-HU" b="1" dirty="0" smtClean="0"/>
              <a:t>– 2.87 </a:t>
            </a:r>
            <a:r>
              <a:rPr lang="hu-HU" b="1" dirty="0"/>
              <a:t>OR</a:t>
            </a:r>
            <a:endParaRPr lang="hu-HU" dirty="0"/>
          </a:p>
          <a:p>
            <a:r>
              <a:rPr lang="hu-HU" dirty="0" err="1" smtClean="0"/>
              <a:t>ApoB</a:t>
            </a:r>
            <a:r>
              <a:rPr lang="hu-HU" dirty="0" smtClean="0"/>
              <a:t>/ApoA1 </a:t>
            </a:r>
            <a:r>
              <a:rPr lang="hu-HU" dirty="0"/>
              <a:t>arány </a:t>
            </a:r>
            <a:r>
              <a:rPr lang="hu-HU" dirty="0" smtClean="0"/>
              <a:t>– 1,42-3,25 </a:t>
            </a:r>
            <a:r>
              <a:rPr lang="hu-HU" dirty="0"/>
              <a:t>OR</a:t>
            </a:r>
          </a:p>
          <a:p>
            <a:r>
              <a:rPr lang="hu-HU" dirty="0" smtClean="0"/>
              <a:t>Testmozgás </a:t>
            </a:r>
            <a:r>
              <a:rPr lang="hu-HU" dirty="0"/>
              <a:t>(heti min 3x30 perc) </a:t>
            </a:r>
            <a:r>
              <a:rPr lang="hu-HU" dirty="0" smtClean="0"/>
              <a:t>– 0,86 </a:t>
            </a:r>
            <a:r>
              <a:rPr lang="hu-HU" dirty="0"/>
              <a:t>OR</a:t>
            </a:r>
          </a:p>
          <a:p>
            <a:r>
              <a:rPr lang="hu-HU" dirty="0" smtClean="0"/>
              <a:t>Alkoholfogyasztás </a:t>
            </a:r>
            <a:r>
              <a:rPr lang="hu-HU" dirty="0"/>
              <a:t>(mértékkel) </a:t>
            </a:r>
            <a:r>
              <a:rPr lang="hu-HU" dirty="0" smtClean="0"/>
              <a:t>– 0,91 </a:t>
            </a:r>
            <a:r>
              <a:rPr lang="hu-HU" dirty="0"/>
              <a:t>OR</a:t>
            </a:r>
          </a:p>
          <a:p>
            <a:r>
              <a:rPr lang="hu-HU" dirty="0" smtClean="0"/>
              <a:t>Zöldség/gyümölcs </a:t>
            </a:r>
            <a:r>
              <a:rPr lang="hu-HU" dirty="0"/>
              <a:t>fogyasztás (naponta) </a:t>
            </a:r>
            <a:r>
              <a:rPr lang="hu-HU" dirty="0" smtClean="0"/>
              <a:t>– 0,70 </a:t>
            </a:r>
            <a:r>
              <a:rPr lang="hu-HU" dirty="0"/>
              <a:t>OR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12" y="2087834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Mortalitás - Halálozás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988" y="1690689"/>
            <a:ext cx="10691906" cy="48296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835" y="404262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OSA kezelése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802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18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https://www.csoportpraxis.hu/oktato-filmek/</a:t>
            </a:r>
            <a:endParaRPr lang="hu-HU" dirty="0"/>
          </a:p>
        </p:txBody>
      </p:sp>
      <p:pic>
        <p:nvPicPr>
          <p:cNvPr id="4" name="kTUjQ-IcKP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1002" y="1602889"/>
            <a:ext cx="7481944" cy="48248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41" y="576930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PAP terápia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068" y="2365198"/>
            <a:ext cx="5017864" cy="32721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8" y="-64014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PAP terápiás eszköz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67769"/>
            <a:ext cx="4876800" cy="30670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92" y="-24505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PAP kezelés hatásai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/>
          </a:p>
          <a:p>
            <a:r>
              <a:rPr lang="hu-HU" dirty="0"/>
              <a:t>CPAP javítja:</a:t>
            </a:r>
          </a:p>
          <a:p>
            <a:pPr lvl="1"/>
            <a:r>
              <a:rPr lang="hu-HU" dirty="0" smtClean="0"/>
              <a:t>alvásminőséggel </a:t>
            </a:r>
            <a:r>
              <a:rPr lang="hu-HU" dirty="0"/>
              <a:t>összefüggő életminőség</a:t>
            </a:r>
          </a:p>
          <a:p>
            <a:pPr lvl="1"/>
            <a:r>
              <a:rPr lang="hu-HU" dirty="0" smtClean="0"/>
              <a:t>hangulat</a:t>
            </a:r>
            <a:r>
              <a:rPr lang="hu-HU" dirty="0"/>
              <a:t>, szorongás</a:t>
            </a:r>
          </a:p>
          <a:p>
            <a:pPr lvl="1"/>
            <a:r>
              <a:rPr lang="hu-HU" dirty="0" smtClean="0"/>
              <a:t>Depresszív tünetek</a:t>
            </a:r>
            <a:endParaRPr lang="hu-HU" dirty="0"/>
          </a:p>
          <a:p>
            <a:pPr lvl="1"/>
            <a:r>
              <a:rPr lang="hu-HU" dirty="0" smtClean="0"/>
              <a:t>nappali </a:t>
            </a:r>
            <a:r>
              <a:rPr lang="hu-HU" dirty="0"/>
              <a:t>aluszékonyság</a:t>
            </a:r>
          </a:p>
          <a:p>
            <a:pPr lvl="1"/>
            <a:r>
              <a:rPr lang="hu-HU" dirty="0" smtClean="0"/>
              <a:t>közlekedési </a:t>
            </a:r>
            <a:r>
              <a:rPr lang="hu-HU" dirty="0"/>
              <a:t>balesetek kockázata</a:t>
            </a:r>
          </a:p>
          <a:p>
            <a:pPr lvl="1"/>
            <a:r>
              <a:rPr lang="hu-HU" dirty="0" smtClean="0"/>
              <a:t>hipertónia(terápiarezisztens </a:t>
            </a:r>
            <a:r>
              <a:rPr lang="hu-HU" dirty="0"/>
              <a:t>is)</a:t>
            </a:r>
          </a:p>
          <a:p>
            <a:pPr lvl="1"/>
            <a:r>
              <a:rPr lang="hu-HU" dirty="0" smtClean="0"/>
              <a:t>bármely </a:t>
            </a:r>
            <a:r>
              <a:rPr lang="hu-HU" dirty="0"/>
              <a:t>okból bekövetkező </a:t>
            </a:r>
            <a:r>
              <a:rPr lang="hu-HU" dirty="0" err="1"/>
              <a:t>hospitalizációkszáma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CPAP </a:t>
            </a:r>
            <a:r>
              <a:rPr lang="hu-HU" dirty="0"/>
              <a:t>javíthatja (ellentmondásos adatok RCT </a:t>
            </a:r>
            <a:r>
              <a:rPr lang="hu-HU" dirty="0" err="1"/>
              <a:t>vs</a:t>
            </a:r>
            <a:r>
              <a:rPr lang="hu-HU" dirty="0"/>
              <a:t> non-RCT):</a:t>
            </a:r>
          </a:p>
          <a:p>
            <a:pPr lvl="1"/>
            <a:r>
              <a:rPr lang="hu-HU" dirty="0" smtClean="0"/>
              <a:t>kardiovaszkuláris </a:t>
            </a:r>
            <a:r>
              <a:rPr lang="hu-HU" dirty="0"/>
              <a:t>események/mortalitás</a:t>
            </a:r>
          </a:p>
          <a:p>
            <a:pPr lvl="1"/>
            <a:r>
              <a:rPr lang="hu-HU" dirty="0" smtClean="0"/>
              <a:t>bármely </a:t>
            </a:r>
            <a:r>
              <a:rPr lang="hu-HU" dirty="0"/>
              <a:t>okból bekövetkező mortalitás</a:t>
            </a:r>
          </a:p>
          <a:p>
            <a:pPr lvl="1"/>
            <a:r>
              <a:rPr lang="hu-HU" dirty="0" err="1" smtClean="0"/>
              <a:t>Neurokongitív</a:t>
            </a:r>
            <a:r>
              <a:rPr lang="hu-HU" dirty="0" smtClean="0"/>
              <a:t> funkciók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772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Non-</a:t>
            </a:r>
            <a:r>
              <a:rPr lang="hu-HU" dirty="0" err="1" smtClean="0"/>
              <a:t>Invazív</a:t>
            </a:r>
            <a:r>
              <a:rPr lang="hu-HU" dirty="0" smtClean="0"/>
              <a:t> lélegeztetés - Száj és orrmaszk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5860" y="1888564"/>
            <a:ext cx="2253128" cy="42851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660" y="2217271"/>
            <a:ext cx="2934446" cy="36755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71" y="2971639"/>
            <a:ext cx="3848847" cy="24310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1686" y="365125"/>
            <a:ext cx="1567544" cy="157722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8" y="0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2482"/>
          </a:xfrm>
        </p:spPr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dirty="0"/>
              <a:t>Teljes éjszakás felügyelt </a:t>
            </a:r>
            <a:r>
              <a:rPr lang="hu-HU" dirty="0" err="1"/>
              <a:t>poliszomnográfia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-CPAP/BPAP </a:t>
            </a:r>
            <a:r>
              <a:rPr lang="hu-HU" dirty="0" smtClean="0"/>
              <a:t>titrálás és –</a:t>
            </a:r>
            <a:r>
              <a:rPr lang="hu-HU" dirty="0" err="1" smtClean="0"/>
              <a:t>auto</a:t>
            </a:r>
            <a:r>
              <a:rPr lang="hu-HU" dirty="0" smtClean="0"/>
              <a:t> CPAP titrálás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486" y="2304659"/>
            <a:ext cx="10691906" cy="43745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686" y="365125"/>
            <a:ext cx="1567544" cy="15772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8" y="9382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7" y="365126"/>
            <a:ext cx="4250872" cy="6313260"/>
          </a:xfr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478714"/>
            <a:ext cx="2748579" cy="334562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 rot="10800000" flipH="1" flipV="1">
            <a:off x="554019" y="4380823"/>
            <a:ext cx="270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Dr.Kunos</a:t>
            </a:r>
            <a:r>
              <a:rPr lang="hu-HU" dirty="0" smtClean="0"/>
              <a:t> László PhD</a:t>
            </a:r>
          </a:p>
          <a:p>
            <a:pPr algn="ctr"/>
            <a:r>
              <a:rPr lang="hu-HU" dirty="0" err="1" smtClean="0"/>
              <a:t>Szomnológus</a:t>
            </a:r>
            <a:endParaRPr lang="hu-HU" dirty="0"/>
          </a:p>
        </p:txBody>
      </p:sp>
      <p:pic>
        <p:nvPicPr>
          <p:cNvPr id="1026" name="Picture 2" descr="Körmöndi Hajnalka szakápol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22" y="478715"/>
            <a:ext cx="1866863" cy="186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soportpraxis.hu/wp-content/uploads/Szecsi_Boglarka-225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22" y="2662518"/>
            <a:ext cx="1866863" cy="20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2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42" y="1766458"/>
            <a:ext cx="3879358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2" y="1968649"/>
            <a:ext cx="1086522" cy="15813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2" y="4098663"/>
            <a:ext cx="1086522" cy="17373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19" y="1968649"/>
            <a:ext cx="1108245" cy="15813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75" y="4098662"/>
            <a:ext cx="1145689" cy="17373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686" y="365125"/>
            <a:ext cx="1567544" cy="157722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29" y="559398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543722"/>
            <a:ext cx="10473466" cy="11295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Hány OSA beteg lehet 2022-ben Szolnokon?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1200" dirty="0" smtClean="0"/>
              <a:t>KSH*1 </a:t>
            </a:r>
            <a:r>
              <a:rPr lang="hu-HU" sz="1200" dirty="0"/>
              <a:t>és ESRS*2 adatai alapján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11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58961"/>
              </p:ext>
            </p:extLst>
          </p:nvPr>
        </p:nvGraphicFramePr>
        <p:xfrm>
          <a:off x="612289" y="2280622"/>
          <a:ext cx="10741511" cy="3974950"/>
        </p:xfrm>
        <a:graphic>
          <a:graphicData uri="http://schemas.openxmlformats.org/drawingml/2006/table">
            <a:tbl>
              <a:tblPr/>
              <a:tblGrid>
                <a:gridCol w="1327743">
                  <a:extLst>
                    <a:ext uri="{9D8B030D-6E8A-4147-A177-3AD203B41FA5}">
                      <a16:colId xmlns:a16="http://schemas.microsoft.com/office/drawing/2014/main" val="3507850858"/>
                    </a:ext>
                  </a:extLst>
                </a:gridCol>
                <a:gridCol w="1370707">
                  <a:extLst>
                    <a:ext uri="{9D8B030D-6E8A-4147-A177-3AD203B41FA5}">
                      <a16:colId xmlns:a16="http://schemas.microsoft.com/office/drawing/2014/main" val="4211473693"/>
                    </a:ext>
                  </a:extLst>
                </a:gridCol>
                <a:gridCol w="882054">
                  <a:extLst>
                    <a:ext uri="{9D8B030D-6E8A-4147-A177-3AD203B41FA5}">
                      <a16:colId xmlns:a16="http://schemas.microsoft.com/office/drawing/2014/main" val="4132896224"/>
                    </a:ext>
                  </a:extLst>
                </a:gridCol>
                <a:gridCol w="1287183">
                  <a:extLst>
                    <a:ext uri="{9D8B030D-6E8A-4147-A177-3AD203B41FA5}">
                      <a16:colId xmlns:a16="http://schemas.microsoft.com/office/drawing/2014/main" val="210923209"/>
                    </a:ext>
                  </a:extLst>
                </a:gridCol>
                <a:gridCol w="1194653">
                  <a:extLst>
                    <a:ext uri="{9D8B030D-6E8A-4147-A177-3AD203B41FA5}">
                      <a16:colId xmlns:a16="http://schemas.microsoft.com/office/drawing/2014/main" val="1009571736"/>
                    </a:ext>
                  </a:extLst>
                </a:gridCol>
                <a:gridCol w="1098667">
                  <a:extLst>
                    <a:ext uri="{9D8B030D-6E8A-4147-A177-3AD203B41FA5}">
                      <a16:colId xmlns:a16="http://schemas.microsoft.com/office/drawing/2014/main" val="952342839"/>
                    </a:ext>
                  </a:extLst>
                </a:gridCol>
                <a:gridCol w="1252914">
                  <a:extLst>
                    <a:ext uri="{9D8B030D-6E8A-4147-A177-3AD203B41FA5}">
                      <a16:colId xmlns:a16="http://schemas.microsoft.com/office/drawing/2014/main" val="61430014"/>
                    </a:ext>
                  </a:extLst>
                </a:gridCol>
                <a:gridCol w="987161">
                  <a:extLst>
                    <a:ext uri="{9D8B030D-6E8A-4147-A177-3AD203B41FA5}">
                      <a16:colId xmlns:a16="http://schemas.microsoft.com/office/drawing/2014/main" val="750082077"/>
                    </a:ext>
                  </a:extLst>
                </a:gridCol>
                <a:gridCol w="1340429">
                  <a:extLst>
                    <a:ext uri="{9D8B030D-6E8A-4147-A177-3AD203B41FA5}">
                      <a16:colId xmlns:a16="http://schemas.microsoft.com/office/drawing/2014/main" val="3448130610"/>
                    </a:ext>
                  </a:extLst>
                </a:gridCol>
              </a:tblGrid>
              <a:tr h="99373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Település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Év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Összes lakos (fő)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Lakosság %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Nő (fő)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aseline="0" dirty="0" smtClean="0"/>
                        <a:t>Nők %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Férfi (fő)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FFi</a:t>
                      </a:r>
                      <a:r>
                        <a:rPr lang="hu-HU" baseline="0" dirty="0" smtClean="0"/>
                        <a:t> %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534450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0-100 év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>
                          <a:effectLst/>
                          <a:hlinkClick r:id="rId2"/>
                        </a:rPr>
                        <a:t>Szolnok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effectLst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67 658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100%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35 671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51,2%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31 987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48,8%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091030"/>
                  </a:ext>
                </a:extLst>
              </a:tr>
              <a:tr h="567850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30-70</a:t>
                      </a:r>
                      <a:r>
                        <a:rPr lang="hu-HU" baseline="0" dirty="0" smtClean="0">
                          <a:effectLst/>
                        </a:rPr>
                        <a:t> év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effectLst/>
                          <a:hlinkClick r:id="rId2"/>
                        </a:rPr>
                        <a:t>Szolnok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2022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50 250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74,3%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18 263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27%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15 609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aseline="0" dirty="0" smtClean="0">
                          <a:effectLst/>
                        </a:rPr>
                        <a:t>23 %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10900"/>
                  </a:ext>
                </a:extLst>
              </a:tr>
              <a:tr h="1845512"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OSA</a:t>
                      </a:r>
                      <a:r>
                        <a:rPr lang="hu-HU" baseline="0" dirty="0" smtClean="0">
                          <a:effectLst/>
                        </a:rPr>
                        <a:t> (30-70 év) (AHI&gt;15) valószínű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b="1" dirty="0" smtClean="0">
                          <a:effectLst/>
                          <a:hlinkClick r:id="rId2"/>
                        </a:rPr>
                        <a:t>Szolnok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2022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3 124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4,6%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1 095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1,6%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2 029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effectLst/>
                        </a:rPr>
                        <a:t>3%</a:t>
                      </a:r>
                      <a:endParaRPr lang="hu-HU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068846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28" y="-38884"/>
            <a:ext cx="1567544" cy="157722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8" y="-64014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Szolnoki Alváslaboratórium tevékenysége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320480"/>
              </p:ext>
            </p:extLst>
          </p:nvPr>
        </p:nvGraphicFramePr>
        <p:xfrm>
          <a:off x="838200" y="1624404"/>
          <a:ext cx="10433955" cy="4613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791">
                  <a:extLst>
                    <a:ext uri="{9D8B030D-6E8A-4147-A177-3AD203B41FA5}">
                      <a16:colId xmlns:a16="http://schemas.microsoft.com/office/drawing/2014/main" val="3579249711"/>
                    </a:ext>
                  </a:extLst>
                </a:gridCol>
                <a:gridCol w="2086791">
                  <a:extLst>
                    <a:ext uri="{9D8B030D-6E8A-4147-A177-3AD203B41FA5}">
                      <a16:colId xmlns:a16="http://schemas.microsoft.com/office/drawing/2014/main" val="1655148614"/>
                    </a:ext>
                  </a:extLst>
                </a:gridCol>
                <a:gridCol w="2086791">
                  <a:extLst>
                    <a:ext uri="{9D8B030D-6E8A-4147-A177-3AD203B41FA5}">
                      <a16:colId xmlns:a16="http://schemas.microsoft.com/office/drawing/2014/main" val="2995240546"/>
                    </a:ext>
                  </a:extLst>
                </a:gridCol>
                <a:gridCol w="2086791">
                  <a:extLst>
                    <a:ext uri="{9D8B030D-6E8A-4147-A177-3AD203B41FA5}">
                      <a16:colId xmlns:a16="http://schemas.microsoft.com/office/drawing/2014/main" val="4022973276"/>
                    </a:ext>
                  </a:extLst>
                </a:gridCol>
                <a:gridCol w="2086791">
                  <a:extLst>
                    <a:ext uri="{9D8B030D-6E8A-4147-A177-3AD203B41FA5}">
                      <a16:colId xmlns:a16="http://schemas.microsoft.com/office/drawing/2014/main" val="1290190627"/>
                    </a:ext>
                  </a:extLst>
                </a:gridCol>
              </a:tblGrid>
              <a:tr h="696174">
                <a:tc>
                  <a:txBody>
                    <a:bodyPr/>
                    <a:lstStyle/>
                    <a:p>
                      <a:r>
                        <a:rPr lang="hu-HU" dirty="0" smtClean="0"/>
                        <a:t>Alvásvizsgálatok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2020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2021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2022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Szükséges</a:t>
                      </a:r>
                      <a:r>
                        <a:rPr lang="hu-HU" baseline="0" dirty="0" smtClean="0"/>
                        <a:t> lenne az epidemiológiai adatok alapján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384263"/>
                  </a:ext>
                </a:extLst>
              </a:tr>
              <a:tr h="696174">
                <a:tc>
                  <a:txBody>
                    <a:bodyPr/>
                    <a:lstStyle/>
                    <a:p>
                      <a:r>
                        <a:rPr lang="hu-HU" dirty="0" smtClean="0"/>
                        <a:t>PG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69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1000-5000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102662"/>
                  </a:ext>
                </a:extLst>
              </a:tr>
              <a:tr h="696174">
                <a:tc>
                  <a:txBody>
                    <a:bodyPr/>
                    <a:lstStyle/>
                    <a:p>
                      <a:r>
                        <a:rPr lang="hu-HU" dirty="0" smtClean="0"/>
                        <a:t>PSG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500-1000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768374"/>
                  </a:ext>
                </a:extLst>
              </a:tr>
              <a:tr h="696174">
                <a:tc>
                  <a:txBody>
                    <a:bodyPr/>
                    <a:lstStyle/>
                    <a:p>
                      <a:r>
                        <a:rPr lang="hu-HU" dirty="0" smtClean="0"/>
                        <a:t>Ébren maradási képesség Teszt-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MWT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500-1000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847783"/>
                  </a:ext>
                </a:extLst>
              </a:tr>
              <a:tr h="696174">
                <a:tc>
                  <a:txBody>
                    <a:bodyPr/>
                    <a:lstStyle/>
                    <a:p>
                      <a:r>
                        <a:rPr lang="hu-HU" dirty="0" smtClean="0"/>
                        <a:t>Légsín beállítás Titrálás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250-500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381115"/>
                  </a:ext>
                </a:extLst>
              </a:tr>
              <a:tr h="696174">
                <a:tc>
                  <a:txBody>
                    <a:bodyPr/>
                    <a:lstStyle/>
                    <a:p>
                      <a:r>
                        <a:rPr lang="hu-HU" dirty="0" smtClean="0"/>
                        <a:t>Kártyakiolvasás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500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7209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6964" y="295199"/>
            <a:ext cx="1112265" cy="12108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" y="-182348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meghívást!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7468" y="2306909"/>
            <a:ext cx="3393555" cy="27061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48" y="2947044"/>
            <a:ext cx="3990399" cy="121078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01148" y="4459045"/>
            <a:ext cx="399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Alváslaboratórium és szűrőállomás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68758" y="5195944"/>
            <a:ext cx="297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Neuropszichológiai</a:t>
            </a:r>
            <a:r>
              <a:rPr lang="hu-HU" dirty="0" smtClean="0"/>
              <a:t> Labor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758" y="5629286"/>
            <a:ext cx="2339788" cy="6585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872" y="5239418"/>
            <a:ext cx="2598669" cy="12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hu-HU" dirty="0" smtClean="0"/>
              <a:t>Esetbemutatás 2019.03 hó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43722"/>
            <a:ext cx="10515600" cy="4633241"/>
          </a:xfrm>
        </p:spPr>
        <p:txBody>
          <a:bodyPr>
            <a:normAutofit fontScale="85000" lnSpcReduction="20000"/>
          </a:bodyPr>
          <a:lstStyle/>
          <a:p>
            <a:r>
              <a:rPr lang="hu-HU" sz="1800" dirty="0" smtClean="0"/>
              <a:t>45 éve ffi, BMI: 39 kg/m2, 106 kg, 165 cm</a:t>
            </a:r>
          </a:p>
          <a:p>
            <a:pPr lvl="1"/>
            <a:r>
              <a:rPr lang="hu-HU" sz="1800" dirty="0" smtClean="0"/>
              <a:t>Targoncavezető, 2 gyermekes családapa</a:t>
            </a:r>
          </a:p>
          <a:p>
            <a:pPr lvl="1"/>
            <a:r>
              <a:rPr lang="hu-HU" sz="1800" dirty="0" smtClean="0"/>
              <a:t>Anamnézis: magasvérnyomás ( 10 éve), </a:t>
            </a:r>
            <a:r>
              <a:rPr lang="hu-HU" sz="1800" dirty="0" smtClean="0"/>
              <a:t>Inzulin </a:t>
            </a:r>
            <a:r>
              <a:rPr lang="hu-HU" sz="1800" dirty="0" err="1" smtClean="0"/>
              <a:t>Dependens</a:t>
            </a:r>
            <a:r>
              <a:rPr lang="hu-HU" sz="1800" dirty="0" smtClean="0"/>
              <a:t> DM ( 2 éve), angina </a:t>
            </a:r>
            <a:r>
              <a:rPr lang="hu-HU" sz="1800" dirty="0" err="1" smtClean="0"/>
              <a:t>pectoris</a:t>
            </a:r>
            <a:r>
              <a:rPr lang="hu-HU" sz="1800" dirty="0" smtClean="0"/>
              <a:t> ( 3 éve), </a:t>
            </a:r>
          </a:p>
          <a:p>
            <a:r>
              <a:rPr lang="hu-HU" sz="1800" dirty="0" smtClean="0"/>
              <a:t>2019.03. Munkahelyi Jogosítvány érvényesítés: OSA előszűrés pozitív, PG műszeres szűrő vizsgálat elrendelve</a:t>
            </a:r>
          </a:p>
          <a:p>
            <a:r>
              <a:rPr lang="hu-HU" sz="1800" dirty="0" smtClean="0"/>
              <a:t>2019.04. munkahelyi PG szűrő vizsgálat (AHI: 27) – nincs nappali fáradékonyság, balesete nem volt – Jogosítvány nem került érvényesítésre, javaslat háziorvos számára alváslaboratóriumba történő utalásra</a:t>
            </a:r>
          </a:p>
          <a:p>
            <a:r>
              <a:rPr lang="hu-HU" sz="1800" dirty="0" smtClean="0"/>
              <a:t>2019.07 PSG vizsgálat Korányi Alváslabor: mérsékelt fokú OSA, javasolt PAP terápia alkalmazása, paciens nem fogadja el</a:t>
            </a:r>
          </a:p>
          <a:p>
            <a:r>
              <a:rPr lang="hu-HU" sz="1800" dirty="0" smtClean="0"/>
              <a:t>2019.12 </a:t>
            </a:r>
            <a:r>
              <a:rPr lang="hu-HU" sz="1800" dirty="0"/>
              <a:t>Heveny elülső fali </a:t>
            </a:r>
            <a:r>
              <a:rPr lang="hu-HU" sz="1800" dirty="0" err="1"/>
              <a:t>transmularis</a:t>
            </a:r>
            <a:r>
              <a:rPr lang="hu-HU" sz="1800" dirty="0"/>
              <a:t> szívizomelhalás </a:t>
            </a:r>
            <a:r>
              <a:rPr lang="hu-HU" sz="1800" dirty="0" smtClean="0"/>
              <a:t>, koszorúérbe történő implantáció</a:t>
            </a:r>
          </a:p>
          <a:p>
            <a:r>
              <a:rPr lang="hu-HU" sz="1800" dirty="0" smtClean="0"/>
              <a:t>2020.01-11 Kardiológiai rehabilitáció, keresőképtelen állomány </a:t>
            </a:r>
          </a:p>
          <a:p>
            <a:r>
              <a:rPr lang="hu-HU" sz="1800" dirty="0" smtClean="0"/>
              <a:t>2020.12 </a:t>
            </a:r>
            <a:r>
              <a:rPr lang="hu-HU" sz="1800" dirty="0" err="1" smtClean="0"/>
              <a:t>Neuropszichológiai</a:t>
            </a:r>
            <a:r>
              <a:rPr lang="hu-HU" sz="1800" dirty="0" smtClean="0"/>
              <a:t> laboratóriumi vizsgálat:  koncentrációs képesség csökkenés, </a:t>
            </a:r>
            <a:r>
              <a:rPr lang="hu-HU" sz="1800" dirty="0" err="1" smtClean="0"/>
              <a:t>figyelmi</a:t>
            </a:r>
            <a:r>
              <a:rPr lang="hu-HU" sz="1800" dirty="0" smtClean="0"/>
              <a:t> funkciók markáns romlása</a:t>
            </a:r>
          </a:p>
          <a:p>
            <a:r>
              <a:rPr lang="hu-HU" sz="1800" dirty="0" smtClean="0"/>
              <a:t>2020.12. PSG vizsgálat (Szolnok): Súlyos fokú OSA, korábbi vizsgálathoz </a:t>
            </a:r>
            <a:r>
              <a:rPr lang="hu-HU" sz="1800" dirty="0" smtClean="0"/>
              <a:t>képest </a:t>
            </a:r>
            <a:r>
              <a:rPr lang="hu-HU" sz="1800" dirty="0" smtClean="0"/>
              <a:t>állapot romlás</a:t>
            </a:r>
          </a:p>
          <a:p>
            <a:r>
              <a:rPr lang="hu-HU" sz="1800" dirty="0" smtClean="0"/>
              <a:t>2020.12 Légsín terápiát elfogadja, Titrálás</a:t>
            </a:r>
          </a:p>
          <a:p>
            <a:r>
              <a:rPr lang="hu-HU" sz="1800" dirty="0" smtClean="0"/>
              <a:t>2021.01 Saját CPAP eszköz </a:t>
            </a:r>
          </a:p>
          <a:p>
            <a:r>
              <a:rPr lang="hu-HU" sz="1800" dirty="0" smtClean="0"/>
              <a:t>2021.03 </a:t>
            </a:r>
            <a:r>
              <a:rPr lang="hu-HU" sz="1800" dirty="0" err="1" smtClean="0"/>
              <a:t>Szomnológiai</a:t>
            </a:r>
            <a:r>
              <a:rPr lang="hu-HU" sz="1800" dirty="0" smtClean="0"/>
              <a:t> Kontrol: napi 5 óra használat, AHI: 4, </a:t>
            </a:r>
          </a:p>
          <a:p>
            <a:r>
              <a:rPr lang="hu-HU" sz="1800" dirty="0" smtClean="0"/>
              <a:t>2021.04 </a:t>
            </a:r>
            <a:r>
              <a:rPr lang="hu-HU" sz="1800" dirty="0" err="1" smtClean="0"/>
              <a:t>Neuripszichológiai</a:t>
            </a:r>
            <a:r>
              <a:rPr lang="hu-HU" sz="1800" dirty="0" smtClean="0"/>
              <a:t> kontrol vizsgálat: normát teljesíti</a:t>
            </a:r>
          </a:p>
          <a:p>
            <a:r>
              <a:rPr lang="hu-HU" sz="1800" dirty="0" smtClean="0"/>
              <a:t>2021.04. FESZ SA vizsgálat: Jogosítvány érvényesítve, munkakörének ellátására alkalmas</a:t>
            </a:r>
          </a:p>
          <a:p>
            <a:r>
              <a:rPr lang="hu-HU" sz="1800" dirty="0" smtClean="0"/>
              <a:t>2022.04 FESZ IA vizsgálat: Alkalmas, </a:t>
            </a:r>
            <a:r>
              <a:rPr lang="hu-HU" sz="1800" dirty="0" err="1" smtClean="0"/>
              <a:t>Ts</a:t>
            </a:r>
            <a:r>
              <a:rPr lang="hu-HU" sz="1800" dirty="0" smtClean="0"/>
              <a:t>: 90 kg, panaszmentes, elmondása szerint a 3 évvel ezelőtti állapotához képest </a:t>
            </a:r>
            <a:r>
              <a:rPr lang="hu-HU" sz="1800" dirty="0" err="1" smtClean="0"/>
              <a:t>enrgiája</a:t>
            </a:r>
            <a:r>
              <a:rPr lang="hu-HU" sz="1800" dirty="0" smtClean="0"/>
              <a:t> 10x  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006" y="244869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Alvás alatti légzészavarok osztályozása (ICSD-3)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28569"/>
            <a:ext cx="10515600" cy="5206702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b="1" dirty="0" err="1" smtClean="0"/>
              <a:t>Obstruktív</a:t>
            </a:r>
            <a:r>
              <a:rPr lang="hu-HU" b="1" dirty="0" smtClean="0"/>
              <a:t> </a:t>
            </a:r>
            <a:r>
              <a:rPr lang="hu-HU" b="1" dirty="0"/>
              <a:t>alvási apnoe (OSA)</a:t>
            </a:r>
            <a:endParaRPr lang="hu-HU" dirty="0"/>
          </a:p>
          <a:p>
            <a:r>
              <a:rPr lang="hu-HU" b="1" dirty="0" smtClean="0"/>
              <a:t>Centrális </a:t>
            </a:r>
            <a:r>
              <a:rPr lang="hu-HU" b="1" dirty="0"/>
              <a:t>alvási apnoe (CSA</a:t>
            </a:r>
            <a:r>
              <a:rPr lang="hu-HU" b="1" dirty="0" smtClean="0"/>
              <a:t>)</a:t>
            </a:r>
            <a:endParaRPr lang="hu-HU" dirty="0"/>
          </a:p>
          <a:p>
            <a:r>
              <a:rPr lang="hu-HU" b="1" dirty="0" smtClean="0"/>
              <a:t>Alvásfüggő </a:t>
            </a:r>
            <a:r>
              <a:rPr lang="hu-HU" b="1" dirty="0" err="1" smtClean="0"/>
              <a:t>hypoventiláció</a:t>
            </a:r>
            <a:endParaRPr lang="hu-HU" dirty="0"/>
          </a:p>
          <a:p>
            <a:pPr lvl="1"/>
            <a:r>
              <a:rPr lang="hu-HU" dirty="0" err="1" smtClean="0"/>
              <a:t>Obezitás</a:t>
            </a:r>
            <a:r>
              <a:rPr lang="hu-HU" dirty="0" smtClean="0"/>
              <a:t> </a:t>
            </a:r>
            <a:r>
              <a:rPr lang="hu-HU" dirty="0" err="1" smtClean="0"/>
              <a:t>hipoventiláció</a:t>
            </a:r>
            <a:r>
              <a:rPr lang="hu-HU" dirty="0" smtClean="0"/>
              <a:t> szindróma(OHS</a:t>
            </a:r>
            <a:r>
              <a:rPr lang="hu-HU" dirty="0"/>
              <a:t>)</a:t>
            </a:r>
          </a:p>
          <a:p>
            <a:pPr lvl="1"/>
            <a:r>
              <a:rPr lang="hu-HU" dirty="0" smtClean="0"/>
              <a:t>Egyéb </a:t>
            </a:r>
            <a:r>
              <a:rPr lang="hu-HU" dirty="0"/>
              <a:t>betegség indukálta alvásfüggő </a:t>
            </a:r>
            <a:r>
              <a:rPr lang="hu-HU" dirty="0" err="1"/>
              <a:t>hipoventiláció</a:t>
            </a:r>
            <a:endParaRPr lang="hu-HU" dirty="0"/>
          </a:p>
          <a:p>
            <a:pPr lvl="1"/>
            <a:r>
              <a:rPr lang="hu-HU" dirty="0" smtClean="0"/>
              <a:t>Gyógyszer okozta </a:t>
            </a:r>
            <a:r>
              <a:rPr lang="hu-HU" dirty="0"/>
              <a:t>alvásfüggő </a:t>
            </a:r>
            <a:r>
              <a:rPr lang="hu-HU" dirty="0" err="1"/>
              <a:t>hipoventiláció</a:t>
            </a:r>
            <a:endParaRPr lang="hu-HU" dirty="0"/>
          </a:p>
          <a:p>
            <a:r>
              <a:rPr lang="hu-HU" b="1" dirty="0" smtClean="0"/>
              <a:t>Alvásfüggő </a:t>
            </a:r>
            <a:r>
              <a:rPr lang="hu-HU" b="1" dirty="0" err="1"/>
              <a:t>hipoxémia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41" y="5769309"/>
            <a:ext cx="1725318" cy="5425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217" y="5048159"/>
            <a:ext cx="1567544" cy="15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OSA PSG kép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828" y="2029933"/>
            <a:ext cx="8385585" cy="397499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015" y="1441502"/>
            <a:ext cx="5561970" cy="397499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26" y="978946"/>
            <a:ext cx="11354696" cy="57230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104" y="69925"/>
            <a:ext cx="1143896" cy="90902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26" y="182157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OSA diagnosztikus kritériumai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b="1" i="1" dirty="0"/>
              <a:t>(A és B) vagy C diagnosztikus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A. Egy vagy több jellemző megléte az alábbiak közül: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	1</a:t>
            </a:r>
            <a:r>
              <a:rPr lang="hu-HU" dirty="0"/>
              <a:t>. A beteg aluszékonyságra, nem pihentető alvásra, nappali fáradékonyságra vagy aluszékonyságra panaszkodik.</a:t>
            </a:r>
          </a:p>
          <a:p>
            <a:pPr marL="0" indent="0">
              <a:buNone/>
            </a:pPr>
            <a:r>
              <a:rPr lang="hu-HU" dirty="0" smtClean="0"/>
              <a:t>	2</a:t>
            </a:r>
            <a:r>
              <a:rPr lang="hu-HU" dirty="0"/>
              <a:t>. A beteg fulladásérzésre ébred.</a:t>
            </a:r>
          </a:p>
          <a:p>
            <a:pPr marL="0" indent="0">
              <a:buNone/>
            </a:pPr>
            <a:r>
              <a:rPr lang="hu-HU" dirty="0" smtClean="0"/>
              <a:t>	3</a:t>
            </a:r>
            <a:r>
              <a:rPr lang="hu-HU" dirty="0"/>
              <a:t>. A beteg hálótársa rendszeres horkolást, légzéskimaradást vagy mindkettőt tapasztal alvás alatt.</a:t>
            </a:r>
          </a:p>
          <a:p>
            <a:pPr marL="0" indent="0">
              <a:buNone/>
            </a:pPr>
            <a:r>
              <a:rPr lang="hu-HU" dirty="0" smtClean="0"/>
              <a:t>	4</a:t>
            </a:r>
            <a:r>
              <a:rPr lang="hu-HU" dirty="0"/>
              <a:t>. A páciensnél diagnosztizálták az alábbi betegségek egyikét: </a:t>
            </a:r>
            <a:r>
              <a:rPr lang="hu-HU" dirty="0" smtClean="0"/>
              <a:t>hipertónia</a:t>
            </a:r>
            <a:r>
              <a:rPr lang="hu-HU" dirty="0"/>
              <a:t>, kognitív diszfunkció, koszorúérbetegség, stroke, </a:t>
            </a:r>
            <a:r>
              <a:rPr lang="hu-HU" dirty="0" smtClean="0"/>
              <a:t>	    szívelégtelenség</a:t>
            </a:r>
            <a:r>
              <a:rPr lang="hu-HU" dirty="0"/>
              <a:t>, </a:t>
            </a:r>
            <a:r>
              <a:rPr lang="hu-HU" dirty="0" err="1" smtClean="0"/>
              <a:t>pitvarfibrilláció</a:t>
            </a:r>
            <a:r>
              <a:rPr lang="hu-HU" dirty="0" smtClean="0"/>
              <a:t> vagy 2 </a:t>
            </a:r>
            <a:r>
              <a:rPr lang="hu-HU" dirty="0" err="1" smtClean="0"/>
              <a:t>tipusú</a:t>
            </a:r>
            <a:r>
              <a:rPr lang="hu-HU" dirty="0" smtClean="0"/>
              <a:t> diabetes </a:t>
            </a:r>
            <a:r>
              <a:rPr lang="hu-HU" dirty="0"/>
              <a:t>mellitus.</a:t>
            </a:r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B</a:t>
            </a:r>
            <a:r>
              <a:rPr lang="hu-HU" b="1" dirty="0"/>
              <a:t>. </a:t>
            </a:r>
            <a:r>
              <a:rPr lang="hu-HU" b="1" dirty="0" err="1"/>
              <a:t>Poliszomnográfia</a:t>
            </a:r>
            <a:r>
              <a:rPr lang="hu-HU" b="1" dirty="0"/>
              <a:t>(PSG) vagy alváslaboron kívüli alvásvizsgálat (OCST)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	1</a:t>
            </a:r>
            <a:r>
              <a:rPr lang="hu-HU" dirty="0"/>
              <a:t>. Öt, vagy több dominánsan </a:t>
            </a:r>
            <a:r>
              <a:rPr lang="hu-HU" dirty="0" err="1"/>
              <a:t>obstruktívlégzési</a:t>
            </a:r>
            <a:r>
              <a:rPr lang="hu-HU" dirty="0"/>
              <a:t> esemény (apnoe, </a:t>
            </a:r>
            <a:r>
              <a:rPr lang="hu-HU" dirty="0" err="1" smtClean="0"/>
              <a:t>hypopnoe</a:t>
            </a:r>
            <a:r>
              <a:rPr lang="hu-HU" dirty="0" smtClean="0"/>
              <a:t> vagy </a:t>
            </a:r>
            <a:r>
              <a:rPr lang="hu-HU" dirty="0"/>
              <a:t>légzési eseményhez köthető </a:t>
            </a:r>
            <a:r>
              <a:rPr lang="hu-HU" dirty="0" err="1" smtClean="0"/>
              <a:t>mikroébredés</a:t>
            </a:r>
            <a:r>
              <a:rPr lang="hu-HU" dirty="0" smtClean="0"/>
              <a:t> - RERA) </a:t>
            </a:r>
            <a:r>
              <a:rPr lang="hu-HU" dirty="0"/>
              <a:t>óránként.</a:t>
            </a:r>
          </a:p>
          <a:p>
            <a:pPr marL="0" indent="0">
              <a:buNone/>
            </a:pPr>
            <a:r>
              <a:rPr lang="hu-HU" b="1" i="1" dirty="0"/>
              <a:t>vagy</a:t>
            </a:r>
            <a:endParaRPr lang="hu-HU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C</a:t>
            </a:r>
            <a:r>
              <a:rPr lang="hu-HU" b="1" dirty="0"/>
              <a:t>. </a:t>
            </a:r>
            <a:r>
              <a:rPr lang="hu-HU" b="1" dirty="0" err="1" smtClean="0"/>
              <a:t>Poliszomnográfia</a:t>
            </a:r>
            <a:r>
              <a:rPr lang="hu-HU" b="1" dirty="0" smtClean="0"/>
              <a:t> (</a:t>
            </a:r>
            <a:r>
              <a:rPr lang="hu-HU" b="1" dirty="0"/>
              <a:t>PSG) vagy alváslaboron kívüli alvásvizsgálat (OCST)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	1</a:t>
            </a:r>
            <a:r>
              <a:rPr lang="hu-HU" dirty="0"/>
              <a:t>. Tizenöt vagy több dominánsan </a:t>
            </a:r>
            <a:r>
              <a:rPr lang="hu-HU" dirty="0" err="1" smtClean="0"/>
              <a:t>obstruktív</a:t>
            </a:r>
            <a:r>
              <a:rPr lang="hu-HU" dirty="0" smtClean="0"/>
              <a:t> légzési </a:t>
            </a:r>
            <a:r>
              <a:rPr lang="hu-HU" dirty="0"/>
              <a:t>esemény óránként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2" y="-24505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AASM kritériumok -Apnoe, </a:t>
            </a:r>
            <a:r>
              <a:rPr lang="hu-HU" dirty="0" err="1"/>
              <a:t>hypopnoe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6306"/>
            <a:ext cx="10515600" cy="5411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 smtClean="0"/>
              <a:t>Apnoénak </a:t>
            </a:r>
            <a:r>
              <a:rPr lang="hu-HU" sz="2000" b="1" dirty="0"/>
              <a:t>értékelendő egy légzési esemény, ha minkét alábbi kritérium teljesül:</a:t>
            </a:r>
            <a:endParaRPr lang="hu-HU" sz="2000" dirty="0"/>
          </a:p>
          <a:p>
            <a:pPr marL="0" indent="0">
              <a:buNone/>
            </a:pPr>
            <a:r>
              <a:rPr lang="hu-HU" sz="2000" b="1" dirty="0" smtClean="0"/>
              <a:t>	a</a:t>
            </a:r>
            <a:r>
              <a:rPr lang="hu-HU" sz="2000" b="1" dirty="0"/>
              <a:t>. </a:t>
            </a:r>
            <a:r>
              <a:rPr lang="hu-HU" sz="2000" dirty="0"/>
              <a:t>Az </a:t>
            </a:r>
            <a:r>
              <a:rPr lang="hu-HU" sz="2000" dirty="0" err="1" smtClean="0"/>
              <a:t>oronazális</a:t>
            </a:r>
            <a:r>
              <a:rPr lang="hu-HU" sz="2000" dirty="0" smtClean="0"/>
              <a:t> légáramlást </a:t>
            </a:r>
            <a:r>
              <a:rPr lang="hu-HU" sz="2000" dirty="0"/>
              <a:t>jelző görbe csúcsi kitérésének 90%-</a:t>
            </a:r>
            <a:r>
              <a:rPr lang="hu-HU" sz="2000" dirty="0" err="1"/>
              <a:t>ot</a:t>
            </a:r>
            <a:r>
              <a:rPr lang="hu-HU" sz="2000" dirty="0"/>
              <a:t> meghaladó mértékű csökkenése az eseményt megelőző értékhez képest </a:t>
            </a:r>
          </a:p>
          <a:p>
            <a:pPr marL="0" indent="0">
              <a:buNone/>
            </a:pPr>
            <a:r>
              <a:rPr lang="hu-HU" sz="2000" b="1" dirty="0" smtClean="0"/>
              <a:t>	b. </a:t>
            </a:r>
            <a:r>
              <a:rPr lang="hu-HU" sz="2000" dirty="0" smtClean="0"/>
              <a:t>A </a:t>
            </a:r>
            <a:r>
              <a:rPr lang="hu-HU" sz="2000" dirty="0"/>
              <a:t>90%-</a:t>
            </a:r>
            <a:r>
              <a:rPr lang="hu-HU" sz="2000" dirty="0" err="1"/>
              <a:t>ot</a:t>
            </a:r>
            <a:r>
              <a:rPr lang="hu-HU" sz="2000" dirty="0"/>
              <a:t> meghaladó mértékű csökkenés időtartalma eléri a 10 másodpercet.</a:t>
            </a:r>
          </a:p>
          <a:p>
            <a:pPr marL="0" indent="0">
              <a:buNone/>
            </a:pPr>
            <a:r>
              <a:rPr lang="hu-HU" sz="2000" dirty="0"/>
              <a:t>Az apnoe </a:t>
            </a:r>
            <a:r>
              <a:rPr lang="hu-HU" sz="2000" dirty="0" err="1"/>
              <a:t>obstruktív</a:t>
            </a:r>
            <a:r>
              <a:rPr lang="hu-HU" sz="2000" dirty="0"/>
              <a:t>, amennyiben az esemény során folyamatos vagy erősödő légzőmozgások tapasztalhatók.</a:t>
            </a:r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 err="1" smtClean="0"/>
              <a:t>Hypopnoénak</a:t>
            </a:r>
            <a:r>
              <a:rPr lang="hu-HU" sz="2000" b="1" dirty="0" smtClean="0"/>
              <a:t> értékelendő </a:t>
            </a:r>
            <a:r>
              <a:rPr lang="hu-HU" sz="2000" b="1" dirty="0"/>
              <a:t>egy légzési esemény, ha mindhárom alábbi kritérium teljesül:</a:t>
            </a:r>
            <a:endParaRPr lang="hu-HU" sz="2000" dirty="0"/>
          </a:p>
          <a:p>
            <a:pPr marL="0" indent="0">
              <a:buNone/>
            </a:pPr>
            <a:r>
              <a:rPr lang="hu-HU" sz="2000" b="1" dirty="0" smtClean="0"/>
              <a:t>	a</a:t>
            </a:r>
            <a:r>
              <a:rPr lang="hu-HU" sz="2000" b="1" dirty="0"/>
              <a:t>. </a:t>
            </a:r>
            <a:r>
              <a:rPr lang="hu-HU" sz="2000" dirty="0"/>
              <a:t>Az </a:t>
            </a:r>
            <a:r>
              <a:rPr lang="hu-HU" sz="2000" dirty="0" err="1" smtClean="0"/>
              <a:t>oronazális</a:t>
            </a:r>
            <a:r>
              <a:rPr lang="hu-HU" sz="2000" dirty="0" smtClean="0"/>
              <a:t> légáramlást </a:t>
            </a:r>
            <a:r>
              <a:rPr lang="hu-HU" sz="2000" dirty="0"/>
              <a:t>jelző görbe csúcsi kitérésének 30%-</a:t>
            </a:r>
            <a:r>
              <a:rPr lang="hu-HU" sz="2000" dirty="0" err="1"/>
              <a:t>ot</a:t>
            </a:r>
            <a:r>
              <a:rPr lang="hu-HU" sz="2000" dirty="0"/>
              <a:t> meghaladó mértékű csökkenése az eseményt megelőző értékhez képest </a:t>
            </a:r>
          </a:p>
          <a:p>
            <a:pPr marL="0" indent="0">
              <a:buNone/>
            </a:pPr>
            <a:r>
              <a:rPr lang="hu-HU" sz="2000" b="1" dirty="0" smtClean="0"/>
              <a:t>	</a:t>
            </a:r>
            <a:r>
              <a:rPr lang="hu-HU" sz="2000" b="1" dirty="0" err="1" smtClean="0"/>
              <a:t>b.</a:t>
            </a:r>
            <a:r>
              <a:rPr lang="hu-HU" sz="2000" dirty="0" err="1" smtClean="0"/>
              <a:t>A</a:t>
            </a:r>
            <a:r>
              <a:rPr lang="hu-HU" sz="2000" dirty="0" smtClean="0"/>
              <a:t> </a:t>
            </a:r>
            <a:r>
              <a:rPr lang="hu-HU" sz="2000" dirty="0"/>
              <a:t>legalább 30%-</a:t>
            </a:r>
            <a:r>
              <a:rPr lang="hu-HU" sz="2000" dirty="0" err="1"/>
              <a:t>ot</a:t>
            </a:r>
            <a:r>
              <a:rPr lang="hu-HU" sz="2000" dirty="0"/>
              <a:t> meghaladó mértékű csökkenés időtartalma eléri a 10 másodpercet.</a:t>
            </a:r>
          </a:p>
          <a:p>
            <a:pPr marL="0" indent="0">
              <a:buNone/>
            </a:pPr>
            <a:r>
              <a:rPr lang="hu-HU" sz="2000" b="1" dirty="0" smtClean="0"/>
              <a:t>	c</a:t>
            </a:r>
            <a:r>
              <a:rPr lang="hu-HU" sz="2000" b="1" dirty="0"/>
              <a:t>. </a:t>
            </a:r>
            <a:r>
              <a:rPr lang="hu-HU" sz="2000" dirty="0"/>
              <a:t>A légzési eseménnyel összefüggésben az oxigén </a:t>
            </a:r>
            <a:r>
              <a:rPr lang="hu-HU" sz="2000" dirty="0" err="1" smtClean="0"/>
              <a:t>szaturáció</a:t>
            </a:r>
            <a:r>
              <a:rPr lang="hu-HU" sz="2000" dirty="0" smtClean="0"/>
              <a:t> értékében </a:t>
            </a:r>
            <a:r>
              <a:rPr lang="hu-HU" sz="2000" dirty="0"/>
              <a:t>legalább 3%-</a:t>
            </a:r>
            <a:r>
              <a:rPr lang="hu-HU" sz="2000" dirty="0" err="1"/>
              <a:t>os</a:t>
            </a:r>
            <a:r>
              <a:rPr lang="hu-HU" sz="2000" dirty="0"/>
              <a:t> csökkenés figyelhető meg, vagy az eseményhez </a:t>
            </a:r>
            <a:r>
              <a:rPr lang="hu-HU" sz="2000" dirty="0" err="1" smtClean="0"/>
              <a:t>mikroébredés</a:t>
            </a:r>
            <a:r>
              <a:rPr lang="hu-HU" sz="2000" dirty="0" smtClean="0"/>
              <a:t> társul</a:t>
            </a:r>
            <a:r>
              <a:rPr lang="hu-HU" sz="2000" dirty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584" y="-79420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72" y="171875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AASM kritériumok -RERA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/>
              <a:t>Légzési </a:t>
            </a:r>
            <a:r>
              <a:rPr lang="hu-HU" b="1" dirty="0" err="1"/>
              <a:t>efforttal</a:t>
            </a:r>
            <a:r>
              <a:rPr lang="hu-HU" b="1" dirty="0"/>
              <a:t> összefüggő </a:t>
            </a:r>
            <a:r>
              <a:rPr lang="hu-HU" b="1" dirty="0" err="1"/>
              <a:t>mikroébredésnek</a:t>
            </a:r>
            <a:r>
              <a:rPr lang="hu-HU" b="1" dirty="0"/>
              <a:t> (RERA) értékelendő egy légzési esemény, amennyiben</a:t>
            </a:r>
            <a:r>
              <a:rPr lang="hu-HU" b="1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légzési eseményt 10 másodpercet meghaladó időtartamú fokozódó légzési </a:t>
            </a:r>
            <a:r>
              <a:rPr lang="hu-HU" dirty="0" err="1"/>
              <a:t>effort</a:t>
            </a:r>
            <a:r>
              <a:rPr lang="hu-HU" dirty="0"/>
              <a:t>, vagy a belégzési áramlás platóképzése </a:t>
            </a:r>
            <a:r>
              <a:rPr lang="hu-HU" dirty="0" err="1"/>
              <a:t>jellemzi</a:t>
            </a:r>
            <a:r>
              <a:rPr lang="hu-HU" dirty="0"/>
              <a:t> és </a:t>
            </a:r>
            <a:r>
              <a:rPr lang="hu-HU" dirty="0" err="1"/>
              <a:t>mikroébredés</a:t>
            </a:r>
            <a:r>
              <a:rPr lang="hu-HU" dirty="0"/>
              <a:t> kíséri, de nem teljesíti az apnoe ill. </a:t>
            </a:r>
            <a:r>
              <a:rPr lang="hu-HU" dirty="0" err="1"/>
              <a:t>hypopnoe</a:t>
            </a:r>
            <a:r>
              <a:rPr lang="hu-HU" dirty="0"/>
              <a:t> kritériumait.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686" y="365125"/>
            <a:ext cx="1567544" cy="15877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1" y="5769309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18" y="365125"/>
            <a:ext cx="10990601" cy="1533686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Az (anatómiai) mechanikus  terhelés és  a  kompenzáló  </a:t>
            </a:r>
            <a:r>
              <a:rPr lang="hu-HU" sz="2800" b="1" dirty="0" err="1"/>
              <a:t>neuromuszkuláris</a:t>
            </a:r>
            <a:r>
              <a:rPr lang="hu-HU" sz="2800" b="1" dirty="0"/>
              <a:t>  mechanizmusok  kölcsönhatása  a  normális felső  légúti   keresztmetszet   fenntartásában</a:t>
            </a:r>
            <a:endParaRPr lang="hu-HU" sz="28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642" y="3711388"/>
            <a:ext cx="1088212" cy="1685365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 flipV="1">
            <a:off x="1358537" y="3599075"/>
            <a:ext cx="7596051" cy="5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áromszög 10"/>
          <p:cNvSpPr/>
          <p:nvPr/>
        </p:nvSpPr>
        <p:spPr>
          <a:xfrm>
            <a:off x="4869179" y="3657858"/>
            <a:ext cx="574766" cy="107521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942909" y="2645229"/>
            <a:ext cx="2808514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Felsőlégutak mechanikus terhelése</a:t>
            </a:r>
            <a:endParaRPr lang="hu-HU" dirty="0"/>
          </a:p>
        </p:txBody>
      </p:sp>
      <p:sp>
        <p:nvSpPr>
          <p:cNvPr id="13" name="Egy oldalon két sarkán kerekített téglalap 12"/>
          <p:cNvSpPr/>
          <p:nvPr/>
        </p:nvSpPr>
        <p:spPr>
          <a:xfrm>
            <a:off x="2090057" y="5741126"/>
            <a:ext cx="2573383" cy="103619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Kompenzáló </a:t>
            </a:r>
            <a:r>
              <a:rPr lang="hu-HU" dirty="0" err="1" smtClean="0"/>
              <a:t>neuromuszkuláris</a:t>
            </a:r>
            <a:r>
              <a:rPr lang="hu-HU" dirty="0" smtClean="0"/>
              <a:t> válaszok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829747" y="1516814"/>
            <a:ext cx="352697" cy="48267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458259" y="1690689"/>
            <a:ext cx="97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Apnoe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58259" y="3048000"/>
            <a:ext cx="137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Hypapnoe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58259" y="4142773"/>
            <a:ext cx="137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Horkolás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529976" y="5163671"/>
            <a:ext cx="12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Egészséges</a:t>
            </a:r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>
            <a:off x="3275107" y="5241365"/>
            <a:ext cx="274918" cy="40042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71718" y="3599075"/>
            <a:ext cx="7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- 5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05224" y="1147482"/>
            <a:ext cx="98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Víz cm 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55388" y="1757082"/>
            <a:ext cx="63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-20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03200" y="5599953"/>
            <a:ext cx="74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+20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574" y="184617"/>
            <a:ext cx="1567544" cy="150607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800" y="6259222"/>
            <a:ext cx="172531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1347</Words>
  <Application>Microsoft Office PowerPoint</Application>
  <PresentationFormat>Szélesvásznú</PresentationFormat>
  <Paragraphs>248</Paragraphs>
  <Slides>29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Office-téma</vt:lpstr>
      <vt:lpstr>Alvásfüggő légzészavarok  Obstruktív Alvási Apnoe (OSA)</vt:lpstr>
      <vt:lpstr>https://www.csoportpraxis.hu/oktato-filmek/</vt:lpstr>
      <vt:lpstr>Esetbemutatás 2019.03 hó</vt:lpstr>
      <vt:lpstr>Alvás alatti légzészavarok osztályozása (ICSD-3)</vt:lpstr>
      <vt:lpstr>OSA PSG kép</vt:lpstr>
      <vt:lpstr>OSA diagnosztikus kritériumai</vt:lpstr>
      <vt:lpstr>AASM kritériumok -Apnoe, hypopnoe</vt:lpstr>
      <vt:lpstr>AASM kritériumok -RERA</vt:lpstr>
      <vt:lpstr>Az (anatómiai) mechanikus  terhelés és  a  kompenzáló  neuromuszkuláris  mechanizmusok  kölcsönhatása  a  normális felső  légúti   keresztmetszet   fenntartásában</vt:lpstr>
      <vt:lpstr>OSA előfordulási gyakoriság</vt:lpstr>
      <vt:lpstr>Epidemiológia - Társbetegség</vt:lpstr>
      <vt:lpstr>Magas kockázatú betegek</vt:lpstr>
      <vt:lpstr>Azonnali következmények</vt:lpstr>
      <vt:lpstr>Klinikai következmények</vt:lpstr>
      <vt:lpstr>Klinikai következmények</vt:lpstr>
      <vt:lpstr>Klinikai következmények</vt:lpstr>
      <vt:lpstr>Interheart study, Lancet 2004, Marin et al. Lancet 2005* Odds Ratio</vt:lpstr>
      <vt:lpstr>Mortalitás - Halálozás</vt:lpstr>
      <vt:lpstr>OSA kezelése</vt:lpstr>
      <vt:lpstr>PAP terápia</vt:lpstr>
      <vt:lpstr>PAP terápiás eszköz</vt:lpstr>
      <vt:lpstr>PAP kezelés hatásai</vt:lpstr>
      <vt:lpstr>Non-Invazív lélegeztetés - Száj és orrmaszk</vt:lpstr>
      <vt:lpstr> Teljes éjszakás felügyelt poliszomnográfia -CPAP/BPAP titrálás és –auto CPAP titrálás </vt:lpstr>
      <vt:lpstr>PowerPoint-bemutató</vt:lpstr>
      <vt:lpstr>PowerPoint-bemutató</vt:lpstr>
      <vt:lpstr>Hány OSA beteg lehet 2022-ben Szolnokon?  KSH*1 és ESRS*2 adatai alapján </vt:lpstr>
      <vt:lpstr>Szolnoki Alváslaboratórium tevékenysége</vt:lpstr>
      <vt:lpstr>Köszönjük a meghívást!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Alvásfüggő légzészavarok  Obstruktív Alvási Apnoe (OSA)</dc:title>
  <dc:creator>Windows-felhasználó</dc:creator>
  <cp:lastModifiedBy>Windows-felhasználó</cp:lastModifiedBy>
  <cp:revision>65</cp:revision>
  <dcterms:created xsi:type="dcterms:W3CDTF">2022-09-27T06:42:32Z</dcterms:created>
  <dcterms:modified xsi:type="dcterms:W3CDTF">2022-10-01T13:16:33Z</dcterms:modified>
</cp:coreProperties>
</file>